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27" r:id="rId3"/>
    <p:sldId id="328" r:id="rId4"/>
    <p:sldId id="329" r:id="rId5"/>
    <p:sldId id="299" r:id="rId6"/>
    <p:sldId id="275" r:id="rId7"/>
    <p:sldId id="281" r:id="rId8"/>
    <p:sldId id="288" r:id="rId9"/>
    <p:sldId id="287" r:id="rId10"/>
    <p:sldId id="318" r:id="rId11"/>
    <p:sldId id="290" r:id="rId12"/>
    <p:sldId id="278" r:id="rId13"/>
    <p:sldId id="302" r:id="rId14"/>
    <p:sldId id="294" r:id="rId15"/>
    <p:sldId id="306" r:id="rId16"/>
    <p:sldId id="310" r:id="rId17"/>
    <p:sldId id="322" r:id="rId18"/>
    <p:sldId id="323" r:id="rId19"/>
    <p:sldId id="326"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98E8BA-BBBC-42ED-89EA-54527B157E5B}"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kumimoji="1" lang="ja-JP" altLang="en-US"/>
        </a:p>
      </dgm:t>
    </dgm:pt>
    <dgm:pt modelId="{5C68257B-EDDB-4216-A178-139B908635FE}">
      <dgm:prSet phldrT="[テキスト]" custT="1"/>
      <dgm:spPr/>
      <dgm:t>
        <a:bodyPr/>
        <a:lstStyle/>
        <a:p>
          <a:pPr marL="285750" indent="0" defTabSz="1600200">
            <a:lnSpc>
              <a:spcPct val="90000"/>
            </a:lnSpc>
            <a:spcBef>
              <a:spcPct val="0"/>
            </a:spcBef>
            <a:spcAft>
              <a:spcPct val="20000"/>
            </a:spcAft>
            <a:buNone/>
          </a:pPr>
          <a:endParaRPr kumimoji="1" lang="ja-JP" altLang="en-US" sz="3600" i="0" dirty="0"/>
        </a:p>
      </dgm:t>
    </dgm:pt>
    <dgm:pt modelId="{7EAF9615-0E91-4A22-BFF7-370717C6C114}" type="parTrans" cxnId="{37E6FA39-9F17-44C1-A1BF-5C8C559D5D46}">
      <dgm:prSet/>
      <dgm:spPr/>
      <dgm:t>
        <a:bodyPr/>
        <a:lstStyle/>
        <a:p>
          <a:endParaRPr kumimoji="1" lang="ja-JP" altLang="en-US"/>
        </a:p>
      </dgm:t>
    </dgm:pt>
    <dgm:pt modelId="{2D5C809F-CECB-4FE1-B26B-AFB9AEED0624}" type="sibTrans" cxnId="{37E6FA39-9F17-44C1-A1BF-5C8C559D5D46}">
      <dgm:prSet/>
      <dgm:spPr/>
      <dgm:t>
        <a:bodyPr/>
        <a:lstStyle/>
        <a:p>
          <a:endParaRPr kumimoji="1" lang="ja-JP" altLang="en-US"/>
        </a:p>
      </dgm:t>
    </dgm:pt>
    <dgm:pt modelId="{2ABCEC3F-3E08-4C1A-BEFE-8899C27D5465}">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3600" i="0" dirty="0" smtClean="0"/>
            <a:t>生徒の言語活動主体の授業</a:t>
          </a:r>
          <a:endParaRPr kumimoji="1" lang="ja-JP" altLang="en-US" sz="3600" dirty="0"/>
        </a:p>
      </dgm:t>
    </dgm:pt>
    <dgm:pt modelId="{6C7BFF86-83CA-4AC6-AC03-6705A63F3955}" type="sibTrans" cxnId="{2B9030CE-2184-44B3-9E97-2385AC52CB4C}">
      <dgm:prSet/>
      <dgm:spPr/>
      <dgm:t>
        <a:bodyPr/>
        <a:lstStyle/>
        <a:p>
          <a:endParaRPr kumimoji="1" lang="ja-JP" altLang="en-US"/>
        </a:p>
      </dgm:t>
    </dgm:pt>
    <dgm:pt modelId="{E62D343D-EA4F-49E0-A609-826FC0D9E3F6}" type="parTrans" cxnId="{2B9030CE-2184-44B3-9E97-2385AC52CB4C}">
      <dgm:prSet/>
      <dgm:spPr/>
      <dgm:t>
        <a:bodyPr/>
        <a:lstStyle/>
        <a:p>
          <a:endParaRPr kumimoji="1" lang="ja-JP" altLang="en-US"/>
        </a:p>
      </dgm:t>
    </dgm:pt>
    <dgm:pt modelId="{C33F0DA5-B540-46F9-9683-918643CCE248}">
      <dgm:prSet phldrT="[テキスト]" custT="1"/>
      <dgm:spPr/>
      <dgm:t>
        <a:bodyPr/>
        <a:lstStyle/>
        <a:p>
          <a:r>
            <a:rPr kumimoji="1" lang="ja-JP" altLang="en-US" sz="3600" dirty="0" smtClean="0"/>
            <a:t>　          </a:t>
          </a:r>
          <a:r>
            <a:rPr kumimoji="1" lang="en-US" altLang="ja-JP" sz="5400" dirty="0" smtClean="0"/>
            <a:t>Active Learning</a:t>
          </a:r>
          <a:endParaRPr kumimoji="1" lang="ja-JP" altLang="en-US" sz="5400" dirty="0"/>
        </a:p>
      </dgm:t>
    </dgm:pt>
    <dgm:pt modelId="{011CB2CA-31FA-4584-A69D-F88D1EE92964}" type="sibTrans" cxnId="{AE8E5E2C-AD8B-4D35-87A5-CD5F223AC6EB}">
      <dgm:prSet/>
      <dgm:spPr/>
      <dgm:t>
        <a:bodyPr/>
        <a:lstStyle/>
        <a:p>
          <a:endParaRPr kumimoji="1" lang="ja-JP" altLang="en-US"/>
        </a:p>
      </dgm:t>
    </dgm:pt>
    <dgm:pt modelId="{2F9CC1B5-A02B-4743-B661-4D7D8A0CC033}" type="parTrans" cxnId="{AE8E5E2C-AD8B-4D35-87A5-CD5F223AC6EB}">
      <dgm:prSet/>
      <dgm:spPr/>
      <dgm:t>
        <a:bodyPr/>
        <a:lstStyle/>
        <a:p>
          <a:endParaRPr kumimoji="1" lang="ja-JP" altLang="en-US"/>
        </a:p>
      </dgm:t>
    </dgm:pt>
    <dgm:pt modelId="{96BD0B39-8BFD-432D-9344-262F98614892}">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3600" dirty="0" smtClean="0"/>
            <a:t>４技能を育成する授業</a:t>
          </a:r>
          <a:endParaRPr kumimoji="1" lang="ja-JP" altLang="en-US" sz="3600" dirty="0"/>
        </a:p>
      </dgm:t>
    </dgm:pt>
    <dgm:pt modelId="{451DA7AC-2C23-40DA-9165-A8F3145CCB24}" type="sibTrans" cxnId="{E2B22DFC-2E00-4006-A5AF-9690F3EAB0BD}">
      <dgm:prSet/>
      <dgm:spPr/>
      <dgm:t>
        <a:bodyPr/>
        <a:lstStyle/>
        <a:p>
          <a:endParaRPr kumimoji="1" lang="ja-JP" altLang="en-US"/>
        </a:p>
      </dgm:t>
    </dgm:pt>
    <dgm:pt modelId="{B9D85876-11A9-42F6-9E7E-23377CA08CE6}" type="parTrans" cxnId="{E2B22DFC-2E00-4006-A5AF-9690F3EAB0BD}">
      <dgm:prSet/>
      <dgm:spPr/>
      <dgm:t>
        <a:bodyPr/>
        <a:lstStyle/>
        <a:p>
          <a:endParaRPr kumimoji="1" lang="ja-JP" altLang="en-US"/>
        </a:p>
      </dgm:t>
    </dgm:pt>
    <dgm:pt modelId="{7BCFC729-285B-4BF4-81F8-FE6E43B2804E}">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3600" dirty="0" smtClean="0"/>
            <a:t>多様な生徒が輝ける授業</a:t>
          </a:r>
          <a:endParaRPr kumimoji="1" lang="ja-JP" altLang="en-US" sz="3600" dirty="0"/>
        </a:p>
      </dgm:t>
    </dgm:pt>
    <dgm:pt modelId="{181B72B2-5B4E-42C8-AA07-7B7AEA75A709}" type="sibTrans" cxnId="{A7F82C08-BF1E-4141-95CB-9483F2D1FD71}">
      <dgm:prSet/>
      <dgm:spPr/>
      <dgm:t>
        <a:bodyPr/>
        <a:lstStyle/>
        <a:p>
          <a:endParaRPr kumimoji="1" lang="ja-JP" altLang="en-US"/>
        </a:p>
      </dgm:t>
    </dgm:pt>
    <dgm:pt modelId="{ABA4056A-8A39-4BA2-8F1A-DA3BDEBFC7E3}" type="parTrans" cxnId="{A7F82C08-BF1E-4141-95CB-9483F2D1FD71}">
      <dgm:prSet/>
      <dgm:spPr/>
      <dgm:t>
        <a:bodyPr/>
        <a:lstStyle/>
        <a:p>
          <a:endParaRPr kumimoji="1" lang="ja-JP" altLang="en-US"/>
        </a:p>
      </dgm:t>
    </dgm:pt>
    <dgm:pt modelId="{F7274606-D150-498F-AB07-41E8E960A0EE}" type="pres">
      <dgm:prSet presAssocID="{DD98E8BA-BBBC-42ED-89EA-54527B157E5B}" presName="linear" presStyleCnt="0">
        <dgm:presLayoutVars>
          <dgm:animLvl val="lvl"/>
          <dgm:resizeHandles val="exact"/>
        </dgm:presLayoutVars>
      </dgm:prSet>
      <dgm:spPr/>
      <dgm:t>
        <a:bodyPr/>
        <a:lstStyle/>
        <a:p>
          <a:endParaRPr kumimoji="1" lang="ja-JP" altLang="en-US"/>
        </a:p>
      </dgm:t>
    </dgm:pt>
    <dgm:pt modelId="{7825780C-C1BC-4590-B23A-37DAADEAE0BE}" type="pres">
      <dgm:prSet presAssocID="{C33F0DA5-B540-46F9-9683-918643CCE248}" presName="parentText" presStyleLbl="node1" presStyleIdx="0" presStyleCnt="1" custScaleY="113525" custLinFactNeighborX="980" custLinFactNeighborY="-10561">
        <dgm:presLayoutVars>
          <dgm:chMax val="0"/>
          <dgm:bulletEnabled val="1"/>
        </dgm:presLayoutVars>
      </dgm:prSet>
      <dgm:spPr/>
      <dgm:t>
        <a:bodyPr/>
        <a:lstStyle/>
        <a:p>
          <a:endParaRPr kumimoji="1" lang="ja-JP" altLang="en-US"/>
        </a:p>
      </dgm:t>
    </dgm:pt>
    <dgm:pt modelId="{F459546D-0FF1-4A86-8511-89589ED3EB3D}" type="pres">
      <dgm:prSet presAssocID="{C33F0DA5-B540-46F9-9683-918643CCE248}" presName="childText" presStyleLbl="revTx" presStyleIdx="0" presStyleCnt="1">
        <dgm:presLayoutVars>
          <dgm:bulletEnabled val="1"/>
        </dgm:presLayoutVars>
      </dgm:prSet>
      <dgm:spPr/>
      <dgm:t>
        <a:bodyPr/>
        <a:lstStyle/>
        <a:p>
          <a:endParaRPr kumimoji="1" lang="ja-JP" altLang="en-US"/>
        </a:p>
      </dgm:t>
    </dgm:pt>
  </dgm:ptLst>
  <dgm:cxnLst>
    <dgm:cxn modelId="{BB8EA006-B651-4C60-91B1-E48CBE1B7F7E}" type="presOf" srcId="{96BD0B39-8BFD-432D-9344-262F98614892}" destId="{F459546D-0FF1-4A86-8511-89589ED3EB3D}" srcOrd="0" destOrd="2" presId="urn:microsoft.com/office/officeart/2005/8/layout/vList2"/>
    <dgm:cxn modelId="{37E6FA39-9F17-44C1-A1BF-5C8C559D5D46}" srcId="{C33F0DA5-B540-46F9-9683-918643CCE248}" destId="{5C68257B-EDDB-4216-A178-139B908635FE}" srcOrd="3" destOrd="0" parTransId="{7EAF9615-0E91-4A22-BFF7-370717C6C114}" sibTransId="{2D5C809F-CECB-4FE1-B26B-AFB9AEED0624}"/>
    <dgm:cxn modelId="{1618BA62-850F-4B10-B559-03FBF52D2209}" type="presOf" srcId="{C33F0DA5-B540-46F9-9683-918643CCE248}" destId="{7825780C-C1BC-4590-B23A-37DAADEAE0BE}" srcOrd="0" destOrd="0" presId="urn:microsoft.com/office/officeart/2005/8/layout/vList2"/>
    <dgm:cxn modelId="{E2B22DFC-2E00-4006-A5AF-9690F3EAB0BD}" srcId="{C33F0DA5-B540-46F9-9683-918643CCE248}" destId="{96BD0B39-8BFD-432D-9344-262F98614892}" srcOrd="2" destOrd="0" parTransId="{B9D85876-11A9-42F6-9E7E-23377CA08CE6}" sibTransId="{451DA7AC-2C23-40DA-9165-A8F3145CCB24}"/>
    <dgm:cxn modelId="{E9ED132F-2F23-4DFB-A2DA-4DBC936A22A8}" type="presOf" srcId="{2ABCEC3F-3E08-4C1A-BEFE-8899C27D5465}" destId="{F459546D-0FF1-4A86-8511-89589ED3EB3D}" srcOrd="0" destOrd="0" presId="urn:microsoft.com/office/officeart/2005/8/layout/vList2"/>
    <dgm:cxn modelId="{2356AE60-9E98-4B5C-B605-42ACAFC1B994}" type="presOf" srcId="{DD98E8BA-BBBC-42ED-89EA-54527B157E5B}" destId="{F7274606-D150-498F-AB07-41E8E960A0EE}" srcOrd="0" destOrd="0" presId="urn:microsoft.com/office/officeart/2005/8/layout/vList2"/>
    <dgm:cxn modelId="{2B9030CE-2184-44B3-9E97-2385AC52CB4C}" srcId="{C33F0DA5-B540-46F9-9683-918643CCE248}" destId="{2ABCEC3F-3E08-4C1A-BEFE-8899C27D5465}" srcOrd="0" destOrd="0" parTransId="{E62D343D-EA4F-49E0-A609-826FC0D9E3F6}" sibTransId="{6C7BFF86-83CA-4AC6-AC03-6705A63F3955}"/>
    <dgm:cxn modelId="{A7F82C08-BF1E-4141-95CB-9483F2D1FD71}" srcId="{C33F0DA5-B540-46F9-9683-918643CCE248}" destId="{7BCFC729-285B-4BF4-81F8-FE6E43B2804E}" srcOrd="1" destOrd="0" parTransId="{ABA4056A-8A39-4BA2-8F1A-DA3BDEBFC7E3}" sibTransId="{181B72B2-5B4E-42C8-AA07-7B7AEA75A709}"/>
    <dgm:cxn modelId="{AE8E5E2C-AD8B-4D35-87A5-CD5F223AC6EB}" srcId="{DD98E8BA-BBBC-42ED-89EA-54527B157E5B}" destId="{C33F0DA5-B540-46F9-9683-918643CCE248}" srcOrd="0" destOrd="0" parTransId="{2F9CC1B5-A02B-4743-B661-4D7D8A0CC033}" sibTransId="{011CB2CA-31FA-4584-A69D-F88D1EE92964}"/>
    <dgm:cxn modelId="{0DE8C90C-C5A1-4EE3-B1A3-FCD1503E0F60}" type="presOf" srcId="{7BCFC729-285B-4BF4-81F8-FE6E43B2804E}" destId="{F459546D-0FF1-4A86-8511-89589ED3EB3D}" srcOrd="0" destOrd="1" presId="urn:microsoft.com/office/officeart/2005/8/layout/vList2"/>
    <dgm:cxn modelId="{859D8842-11A6-48A1-BB5E-6931E465F396}" type="presOf" srcId="{5C68257B-EDDB-4216-A178-139B908635FE}" destId="{F459546D-0FF1-4A86-8511-89589ED3EB3D}" srcOrd="0" destOrd="3" presId="urn:microsoft.com/office/officeart/2005/8/layout/vList2"/>
    <dgm:cxn modelId="{7B98BC2F-49C7-47CB-88B0-5CB06A4B3024}" type="presParOf" srcId="{F7274606-D150-498F-AB07-41E8E960A0EE}" destId="{7825780C-C1BC-4590-B23A-37DAADEAE0BE}" srcOrd="0" destOrd="0" presId="urn:microsoft.com/office/officeart/2005/8/layout/vList2"/>
    <dgm:cxn modelId="{A2F5B2D7-24A8-42D7-B19D-C167A5850EC2}" type="presParOf" srcId="{F7274606-D150-498F-AB07-41E8E960A0EE}" destId="{F459546D-0FF1-4A86-8511-89589ED3EB3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5BF6EB-4F76-4ECB-80C4-99B60D59302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kumimoji="1" lang="ja-JP" altLang="en-US"/>
        </a:p>
      </dgm:t>
    </dgm:pt>
    <dgm:pt modelId="{08454606-9790-4562-88A8-9741721BE207}">
      <dgm:prSet phldrT="[テキスト]" custT="1"/>
      <dgm:spPr>
        <a:solidFill>
          <a:srgbClr val="0070C0"/>
        </a:solidFill>
        <a:ln>
          <a:noFill/>
        </a:ln>
      </dgm:spPr>
      <dgm:t>
        <a:bodyPr/>
        <a:lstStyle/>
        <a:p>
          <a:r>
            <a:rPr kumimoji="1" lang="ja-JP" altLang="en-US" sz="3200" dirty="0" smtClean="0"/>
            <a:t>学校の特色</a:t>
          </a:r>
          <a:endParaRPr kumimoji="1" lang="en-US" altLang="ja-JP" sz="3200" dirty="0" smtClean="0"/>
        </a:p>
        <a:p>
          <a:r>
            <a:rPr kumimoji="1" lang="ja-JP" altLang="en-US" sz="3200" dirty="0" smtClean="0"/>
            <a:t>生徒の実態</a:t>
          </a:r>
          <a:endParaRPr kumimoji="1" lang="ja-JP" altLang="en-US" sz="3200" dirty="0"/>
        </a:p>
      </dgm:t>
    </dgm:pt>
    <dgm:pt modelId="{7D6DC156-C93B-44C1-A4BE-D3F5C7427A5E}" type="parTrans" cxnId="{18F88B32-2A44-4744-B171-F4D5D398829B}">
      <dgm:prSet/>
      <dgm:spPr/>
      <dgm:t>
        <a:bodyPr/>
        <a:lstStyle/>
        <a:p>
          <a:endParaRPr kumimoji="1" lang="ja-JP" altLang="en-US" sz="3200"/>
        </a:p>
      </dgm:t>
    </dgm:pt>
    <dgm:pt modelId="{56D38D1D-6D15-480A-B00D-BBF55DC5F458}" type="sibTrans" cxnId="{18F88B32-2A44-4744-B171-F4D5D398829B}">
      <dgm:prSet/>
      <dgm:spPr/>
      <dgm:t>
        <a:bodyPr/>
        <a:lstStyle/>
        <a:p>
          <a:endParaRPr kumimoji="1" lang="ja-JP" altLang="en-US" sz="3200"/>
        </a:p>
      </dgm:t>
    </dgm:pt>
    <dgm:pt modelId="{26ED0457-26C9-460F-9194-219914F8D9BA}">
      <dgm:prSet phldrT="[テキスト]" custT="1"/>
      <dgm:spPr>
        <a:solidFill>
          <a:srgbClr val="00B050"/>
        </a:solidFill>
      </dgm:spPr>
      <dgm:t>
        <a:bodyPr/>
        <a:lstStyle/>
        <a:p>
          <a:r>
            <a:rPr kumimoji="1" lang="en-US" altLang="ja-JP" sz="3200" dirty="0" smtClean="0"/>
            <a:t>Plan</a:t>
          </a:r>
        </a:p>
        <a:p>
          <a:r>
            <a:rPr kumimoji="1" lang="ja-JP" altLang="en-US" sz="3200" dirty="0" smtClean="0"/>
            <a:t>滝西</a:t>
          </a:r>
          <a:r>
            <a:rPr kumimoji="1" lang="en-US" altLang="ja-JP" sz="3200" dirty="0" smtClean="0"/>
            <a:t>Can-Do </a:t>
          </a:r>
          <a:r>
            <a:rPr kumimoji="1" lang="ja-JP" altLang="en-US" sz="3200" dirty="0" smtClean="0"/>
            <a:t>リスト</a:t>
          </a:r>
          <a:endParaRPr kumimoji="1" lang="ja-JP" altLang="en-US" sz="3200" dirty="0"/>
        </a:p>
      </dgm:t>
    </dgm:pt>
    <dgm:pt modelId="{1A8BE215-77E0-4F2B-8507-A113E65AD818}" type="parTrans" cxnId="{EBF471C7-60C8-4367-B24A-852DBE0DA625}">
      <dgm:prSet/>
      <dgm:spPr/>
      <dgm:t>
        <a:bodyPr/>
        <a:lstStyle/>
        <a:p>
          <a:endParaRPr kumimoji="1" lang="ja-JP" altLang="en-US" sz="3200"/>
        </a:p>
      </dgm:t>
    </dgm:pt>
    <dgm:pt modelId="{4B6FE3B7-095B-4AC9-BFF9-C1AC1D190A7C}" type="sibTrans" cxnId="{EBF471C7-60C8-4367-B24A-852DBE0DA625}">
      <dgm:prSet/>
      <dgm:spPr/>
      <dgm:t>
        <a:bodyPr/>
        <a:lstStyle/>
        <a:p>
          <a:endParaRPr kumimoji="1" lang="ja-JP" altLang="en-US" sz="3200"/>
        </a:p>
      </dgm:t>
    </dgm:pt>
    <dgm:pt modelId="{57705B8F-DD53-43EC-8278-514F5EA1E6CA}">
      <dgm:prSet phldrT="[テキスト]" custT="1"/>
      <dgm:spPr>
        <a:solidFill>
          <a:schemeClr val="accent3"/>
        </a:solidFill>
      </dgm:spPr>
      <dgm:t>
        <a:bodyPr/>
        <a:lstStyle/>
        <a:p>
          <a:r>
            <a:rPr kumimoji="1" lang="en-US" altLang="ja-JP" sz="3200" dirty="0" smtClean="0"/>
            <a:t>Do</a:t>
          </a:r>
        </a:p>
        <a:p>
          <a:r>
            <a:rPr kumimoji="1" lang="ja-JP" altLang="en-US" sz="3200" dirty="0" smtClean="0"/>
            <a:t>滝西フォーマット</a:t>
          </a:r>
          <a:endParaRPr kumimoji="1" lang="ja-JP" altLang="en-US" sz="3200" dirty="0"/>
        </a:p>
      </dgm:t>
    </dgm:pt>
    <dgm:pt modelId="{65430DCB-67E7-4E2D-86D8-7BB6F34A5699}" type="parTrans" cxnId="{98909A4B-84F3-4346-BB3C-9AD3CB1912F6}">
      <dgm:prSet/>
      <dgm:spPr/>
      <dgm:t>
        <a:bodyPr/>
        <a:lstStyle/>
        <a:p>
          <a:endParaRPr kumimoji="1" lang="ja-JP" altLang="en-US" sz="3200"/>
        </a:p>
      </dgm:t>
    </dgm:pt>
    <dgm:pt modelId="{2F3780B6-2D04-4B9E-8345-2FBDC38D258F}" type="sibTrans" cxnId="{98909A4B-84F3-4346-BB3C-9AD3CB1912F6}">
      <dgm:prSet/>
      <dgm:spPr/>
      <dgm:t>
        <a:bodyPr/>
        <a:lstStyle/>
        <a:p>
          <a:endParaRPr kumimoji="1" lang="ja-JP" altLang="en-US" sz="3200"/>
        </a:p>
      </dgm:t>
    </dgm:pt>
    <dgm:pt modelId="{F775845F-C3FB-48D5-9AB1-4022AC69495B}">
      <dgm:prSet phldrT="[テキスト]" custT="1"/>
      <dgm:spPr>
        <a:solidFill>
          <a:srgbClr val="FF0000"/>
        </a:solidFill>
      </dgm:spPr>
      <dgm:t>
        <a:bodyPr/>
        <a:lstStyle/>
        <a:p>
          <a:r>
            <a:rPr kumimoji="1" lang="en-US" altLang="ja-JP" sz="3200" dirty="0" smtClean="0"/>
            <a:t>Check</a:t>
          </a:r>
        </a:p>
        <a:p>
          <a:r>
            <a:rPr kumimoji="1" lang="ja-JP" altLang="en-US" sz="3200" dirty="0" smtClean="0"/>
            <a:t>観点別評価</a:t>
          </a:r>
          <a:endParaRPr kumimoji="1" lang="ja-JP" altLang="en-US" sz="3200" dirty="0"/>
        </a:p>
      </dgm:t>
    </dgm:pt>
    <dgm:pt modelId="{EA5DFBE1-A076-41C8-9422-9E89154CDEB9}" type="parTrans" cxnId="{27C6D650-9063-4E06-A1D5-58C4ED8C3783}">
      <dgm:prSet/>
      <dgm:spPr/>
      <dgm:t>
        <a:bodyPr/>
        <a:lstStyle/>
        <a:p>
          <a:endParaRPr kumimoji="1" lang="ja-JP" altLang="en-US" sz="3200"/>
        </a:p>
      </dgm:t>
    </dgm:pt>
    <dgm:pt modelId="{C2F04F4C-4D27-484B-94E1-76DEADD012D8}" type="sibTrans" cxnId="{27C6D650-9063-4E06-A1D5-58C4ED8C3783}">
      <dgm:prSet/>
      <dgm:spPr/>
      <dgm:t>
        <a:bodyPr/>
        <a:lstStyle/>
        <a:p>
          <a:endParaRPr kumimoji="1" lang="ja-JP" altLang="en-US" sz="3200"/>
        </a:p>
      </dgm:t>
    </dgm:pt>
    <dgm:pt modelId="{18FB80BC-3182-4C06-9D92-F599B4D657EF}">
      <dgm:prSet phldrT="[テキスト]" custT="1"/>
      <dgm:spPr>
        <a:solidFill>
          <a:srgbClr val="7030A0"/>
        </a:solidFill>
      </dgm:spPr>
      <dgm:t>
        <a:bodyPr/>
        <a:lstStyle/>
        <a:p>
          <a:r>
            <a:rPr kumimoji="1" lang="en-US" altLang="ja-JP" sz="3200" dirty="0" smtClean="0"/>
            <a:t>Action</a:t>
          </a:r>
        </a:p>
        <a:p>
          <a:r>
            <a:rPr kumimoji="1" lang="ja-JP" altLang="en-US" sz="3200" dirty="0" smtClean="0"/>
            <a:t>指導改善</a:t>
          </a:r>
          <a:endParaRPr kumimoji="1" lang="ja-JP" altLang="en-US" sz="3200" dirty="0"/>
        </a:p>
      </dgm:t>
    </dgm:pt>
    <dgm:pt modelId="{22B2D6DD-1893-4B6F-A3DF-4B09FECFC793}" type="parTrans" cxnId="{D3905692-3CF8-4E6E-B05A-254ED360AE11}">
      <dgm:prSet/>
      <dgm:spPr/>
      <dgm:t>
        <a:bodyPr/>
        <a:lstStyle/>
        <a:p>
          <a:endParaRPr kumimoji="1" lang="ja-JP" altLang="en-US" sz="3200"/>
        </a:p>
      </dgm:t>
    </dgm:pt>
    <dgm:pt modelId="{3B0A8E76-C24D-4872-96E4-C3A9742129CB}" type="sibTrans" cxnId="{D3905692-3CF8-4E6E-B05A-254ED360AE11}">
      <dgm:prSet/>
      <dgm:spPr/>
      <dgm:t>
        <a:bodyPr/>
        <a:lstStyle/>
        <a:p>
          <a:endParaRPr kumimoji="1" lang="ja-JP" altLang="en-US" sz="3200"/>
        </a:p>
      </dgm:t>
    </dgm:pt>
    <dgm:pt modelId="{FAF0B085-B9AF-4AA2-BF99-EE99916F099B}" type="pres">
      <dgm:prSet presAssocID="{B35BF6EB-4F76-4ECB-80C4-99B60D593029}" presName="cycle" presStyleCnt="0">
        <dgm:presLayoutVars>
          <dgm:dir/>
          <dgm:resizeHandles val="exact"/>
        </dgm:presLayoutVars>
      </dgm:prSet>
      <dgm:spPr/>
      <dgm:t>
        <a:bodyPr/>
        <a:lstStyle/>
        <a:p>
          <a:endParaRPr kumimoji="1" lang="ja-JP" altLang="en-US"/>
        </a:p>
      </dgm:t>
    </dgm:pt>
    <dgm:pt modelId="{E1B81F88-26BD-4167-80DC-B40008C16720}" type="pres">
      <dgm:prSet presAssocID="{08454606-9790-4562-88A8-9741721BE207}" presName="node" presStyleLbl="node1" presStyleIdx="0" presStyleCnt="5" custScaleX="221727">
        <dgm:presLayoutVars>
          <dgm:bulletEnabled val="1"/>
        </dgm:presLayoutVars>
      </dgm:prSet>
      <dgm:spPr/>
      <dgm:t>
        <a:bodyPr/>
        <a:lstStyle/>
        <a:p>
          <a:endParaRPr kumimoji="1" lang="ja-JP" altLang="en-US"/>
        </a:p>
      </dgm:t>
    </dgm:pt>
    <dgm:pt modelId="{D78020A8-5F59-4F43-826C-EDD2E32ED390}" type="pres">
      <dgm:prSet presAssocID="{08454606-9790-4562-88A8-9741721BE207}" presName="spNode" presStyleCnt="0"/>
      <dgm:spPr/>
    </dgm:pt>
    <dgm:pt modelId="{E53D5AD8-97C3-40E9-B280-B215FDE8EBC3}" type="pres">
      <dgm:prSet presAssocID="{56D38D1D-6D15-480A-B00D-BBF55DC5F458}" presName="sibTrans" presStyleLbl="sibTrans1D1" presStyleIdx="0" presStyleCnt="5"/>
      <dgm:spPr/>
      <dgm:t>
        <a:bodyPr/>
        <a:lstStyle/>
        <a:p>
          <a:endParaRPr kumimoji="1" lang="ja-JP" altLang="en-US"/>
        </a:p>
      </dgm:t>
    </dgm:pt>
    <dgm:pt modelId="{3740F17A-D69D-447E-81B9-4F3A3D0C5D84}" type="pres">
      <dgm:prSet presAssocID="{26ED0457-26C9-460F-9194-219914F8D9BA}" presName="node" presStyleLbl="node1" presStyleIdx="1" presStyleCnt="5" custScaleX="210824">
        <dgm:presLayoutVars>
          <dgm:bulletEnabled val="1"/>
        </dgm:presLayoutVars>
      </dgm:prSet>
      <dgm:spPr/>
      <dgm:t>
        <a:bodyPr/>
        <a:lstStyle/>
        <a:p>
          <a:endParaRPr kumimoji="1" lang="ja-JP" altLang="en-US"/>
        </a:p>
      </dgm:t>
    </dgm:pt>
    <dgm:pt modelId="{789EAFF3-D45C-40AC-BFDD-FA1933D868C2}" type="pres">
      <dgm:prSet presAssocID="{26ED0457-26C9-460F-9194-219914F8D9BA}" presName="spNode" presStyleCnt="0"/>
      <dgm:spPr/>
    </dgm:pt>
    <dgm:pt modelId="{33528833-78D3-4D87-9D8F-BEBFCADE7FF4}" type="pres">
      <dgm:prSet presAssocID="{4B6FE3B7-095B-4AC9-BFF9-C1AC1D190A7C}" presName="sibTrans" presStyleLbl="sibTrans1D1" presStyleIdx="1" presStyleCnt="5"/>
      <dgm:spPr/>
      <dgm:t>
        <a:bodyPr/>
        <a:lstStyle/>
        <a:p>
          <a:endParaRPr kumimoji="1" lang="ja-JP" altLang="en-US"/>
        </a:p>
      </dgm:t>
    </dgm:pt>
    <dgm:pt modelId="{F0825A48-C3E1-4DBC-AE9A-D6C61ABC0FD1}" type="pres">
      <dgm:prSet presAssocID="{57705B8F-DD53-43EC-8278-514F5EA1E6CA}" presName="node" presStyleLbl="node1" presStyleIdx="2" presStyleCnt="5" custScaleX="207128" custScaleY="94932" custRadScaleRad="104632" custRadScaleInc="-93108">
        <dgm:presLayoutVars>
          <dgm:bulletEnabled val="1"/>
        </dgm:presLayoutVars>
      </dgm:prSet>
      <dgm:spPr/>
      <dgm:t>
        <a:bodyPr/>
        <a:lstStyle/>
        <a:p>
          <a:endParaRPr kumimoji="1" lang="ja-JP" altLang="en-US"/>
        </a:p>
      </dgm:t>
    </dgm:pt>
    <dgm:pt modelId="{A1976100-7EA4-4E3C-A7B6-52E9E6C5EF67}" type="pres">
      <dgm:prSet presAssocID="{57705B8F-DD53-43EC-8278-514F5EA1E6CA}" presName="spNode" presStyleCnt="0"/>
      <dgm:spPr/>
    </dgm:pt>
    <dgm:pt modelId="{4C01F7F0-C90D-4890-BDF7-9C5251822F85}" type="pres">
      <dgm:prSet presAssocID="{2F3780B6-2D04-4B9E-8345-2FBDC38D258F}" presName="sibTrans" presStyleLbl="sibTrans1D1" presStyleIdx="2" presStyleCnt="5"/>
      <dgm:spPr/>
      <dgm:t>
        <a:bodyPr/>
        <a:lstStyle/>
        <a:p>
          <a:endParaRPr kumimoji="1" lang="ja-JP" altLang="en-US"/>
        </a:p>
      </dgm:t>
    </dgm:pt>
    <dgm:pt modelId="{B23AB6A0-7783-47C9-8FE5-E87785030980}" type="pres">
      <dgm:prSet presAssocID="{F775845F-C3FB-48D5-9AB1-4022AC69495B}" presName="node" presStyleLbl="node1" presStyleIdx="3" presStyleCnt="5" custScaleX="220996" custRadScaleRad="107131" custRadScaleInc="101318">
        <dgm:presLayoutVars>
          <dgm:bulletEnabled val="1"/>
        </dgm:presLayoutVars>
      </dgm:prSet>
      <dgm:spPr/>
      <dgm:t>
        <a:bodyPr/>
        <a:lstStyle/>
        <a:p>
          <a:endParaRPr kumimoji="1" lang="ja-JP" altLang="en-US"/>
        </a:p>
      </dgm:t>
    </dgm:pt>
    <dgm:pt modelId="{B663CF74-C49A-40C3-945D-0C4612DDA1ED}" type="pres">
      <dgm:prSet presAssocID="{F775845F-C3FB-48D5-9AB1-4022AC69495B}" presName="spNode" presStyleCnt="0"/>
      <dgm:spPr/>
    </dgm:pt>
    <dgm:pt modelId="{9C008C60-A768-4468-B017-19ABCE637D8F}" type="pres">
      <dgm:prSet presAssocID="{C2F04F4C-4D27-484B-94E1-76DEADD012D8}" presName="sibTrans" presStyleLbl="sibTrans1D1" presStyleIdx="3" presStyleCnt="5"/>
      <dgm:spPr/>
      <dgm:t>
        <a:bodyPr/>
        <a:lstStyle/>
        <a:p>
          <a:endParaRPr kumimoji="1" lang="ja-JP" altLang="en-US"/>
        </a:p>
      </dgm:t>
    </dgm:pt>
    <dgm:pt modelId="{C0470BB4-2D40-4E50-A1A5-70B36A9C6FE6}" type="pres">
      <dgm:prSet presAssocID="{18FB80BC-3182-4C06-9D92-F599B4D657EF}" presName="node" presStyleLbl="node1" presStyleIdx="4" presStyleCnt="5" custScaleX="206419" custRadScaleRad="97254" custRadScaleInc="3613">
        <dgm:presLayoutVars>
          <dgm:bulletEnabled val="1"/>
        </dgm:presLayoutVars>
      </dgm:prSet>
      <dgm:spPr/>
      <dgm:t>
        <a:bodyPr/>
        <a:lstStyle/>
        <a:p>
          <a:endParaRPr kumimoji="1" lang="ja-JP" altLang="en-US"/>
        </a:p>
      </dgm:t>
    </dgm:pt>
    <dgm:pt modelId="{EE5E0ECF-CAA6-48C0-8A68-DFA9702573E2}" type="pres">
      <dgm:prSet presAssocID="{18FB80BC-3182-4C06-9D92-F599B4D657EF}" presName="spNode" presStyleCnt="0"/>
      <dgm:spPr/>
    </dgm:pt>
    <dgm:pt modelId="{605D77B6-0C4B-4BC4-AD8F-03700AD5B1FD}" type="pres">
      <dgm:prSet presAssocID="{3B0A8E76-C24D-4872-96E4-C3A9742129CB}" presName="sibTrans" presStyleLbl="sibTrans1D1" presStyleIdx="4" presStyleCnt="5"/>
      <dgm:spPr/>
      <dgm:t>
        <a:bodyPr/>
        <a:lstStyle/>
        <a:p>
          <a:endParaRPr kumimoji="1" lang="ja-JP" altLang="en-US"/>
        </a:p>
      </dgm:t>
    </dgm:pt>
  </dgm:ptLst>
  <dgm:cxnLst>
    <dgm:cxn modelId="{EBF471C7-60C8-4367-B24A-852DBE0DA625}" srcId="{B35BF6EB-4F76-4ECB-80C4-99B60D593029}" destId="{26ED0457-26C9-460F-9194-219914F8D9BA}" srcOrd="1" destOrd="0" parTransId="{1A8BE215-77E0-4F2B-8507-A113E65AD818}" sibTransId="{4B6FE3B7-095B-4AC9-BFF9-C1AC1D190A7C}"/>
    <dgm:cxn modelId="{18F88B32-2A44-4744-B171-F4D5D398829B}" srcId="{B35BF6EB-4F76-4ECB-80C4-99B60D593029}" destId="{08454606-9790-4562-88A8-9741721BE207}" srcOrd="0" destOrd="0" parTransId="{7D6DC156-C93B-44C1-A4BE-D3F5C7427A5E}" sibTransId="{56D38D1D-6D15-480A-B00D-BBF55DC5F458}"/>
    <dgm:cxn modelId="{27C6D650-9063-4E06-A1D5-58C4ED8C3783}" srcId="{B35BF6EB-4F76-4ECB-80C4-99B60D593029}" destId="{F775845F-C3FB-48D5-9AB1-4022AC69495B}" srcOrd="3" destOrd="0" parTransId="{EA5DFBE1-A076-41C8-9422-9E89154CDEB9}" sibTransId="{C2F04F4C-4D27-484B-94E1-76DEADD012D8}"/>
    <dgm:cxn modelId="{354B61DF-7A6C-46C8-9584-780921938859}" type="presOf" srcId="{18FB80BC-3182-4C06-9D92-F599B4D657EF}" destId="{C0470BB4-2D40-4E50-A1A5-70B36A9C6FE6}" srcOrd="0" destOrd="0" presId="urn:microsoft.com/office/officeart/2005/8/layout/cycle5"/>
    <dgm:cxn modelId="{EDC96364-C067-4850-92C3-2994410FF543}" type="presOf" srcId="{26ED0457-26C9-460F-9194-219914F8D9BA}" destId="{3740F17A-D69D-447E-81B9-4F3A3D0C5D84}" srcOrd="0" destOrd="0" presId="urn:microsoft.com/office/officeart/2005/8/layout/cycle5"/>
    <dgm:cxn modelId="{8EDA2665-603A-4784-ADF5-403C9A869464}" type="presOf" srcId="{3B0A8E76-C24D-4872-96E4-C3A9742129CB}" destId="{605D77B6-0C4B-4BC4-AD8F-03700AD5B1FD}" srcOrd="0" destOrd="0" presId="urn:microsoft.com/office/officeart/2005/8/layout/cycle5"/>
    <dgm:cxn modelId="{4481305F-E0C0-4D96-9DCD-F775776B90EF}" type="presOf" srcId="{F775845F-C3FB-48D5-9AB1-4022AC69495B}" destId="{B23AB6A0-7783-47C9-8FE5-E87785030980}" srcOrd="0" destOrd="0" presId="urn:microsoft.com/office/officeart/2005/8/layout/cycle5"/>
    <dgm:cxn modelId="{03833766-C731-4FC3-88AF-F5DCA67EA53D}" type="presOf" srcId="{4B6FE3B7-095B-4AC9-BFF9-C1AC1D190A7C}" destId="{33528833-78D3-4D87-9D8F-BEBFCADE7FF4}" srcOrd="0" destOrd="0" presId="urn:microsoft.com/office/officeart/2005/8/layout/cycle5"/>
    <dgm:cxn modelId="{407C82B4-8275-474A-B8D6-E1157D0709A7}" type="presOf" srcId="{56D38D1D-6D15-480A-B00D-BBF55DC5F458}" destId="{E53D5AD8-97C3-40E9-B280-B215FDE8EBC3}" srcOrd="0" destOrd="0" presId="urn:microsoft.com/office/officeart/2005/8/layout/cycle5"/>
    <dgm:cxn modelId="{A1042B41-F094-4187-BC47-F07815285E0D}" type="presOf" srcId="{57705B8F-DD53-43EC-8278-514F5EA1E6CA}" destId="{F0825A48-C3E1-4DBC-AE9A-D6C61ABC0FD1}" srcOrd="0" destOrd="0" presId="urn:microsoft.com/office/officeart/2005/8/layout/cycle5"/>
    <dgm:cxn modelId="{98909A4B-84F3-4346-BB3C-9AD3CB1912F6}" srcId="{B35BF6EB-4F76-4ECB-80C4-99B60D593029}" destId="{57705B8F-DD53-43EC-8278-514F5EA1E6CA}" srcOrd="2" destOrd="0" parTransId="{65430DCB-67E7-4E2D-86D8-7BB6F34A5699}" sibTransId="{2F3780B6-2D04-4B9E-8345-2FBDC38D258F}"/>
    <dgm:cxn modelId="{A70CC170-E66B-4B20-B773-5702601493C7}" type="presOf" srcId="{C2F04F4C-4D27-484B-94E1-76DEADD012D8}" destId="{9C008C60-A768-4468-B017-19ABCE637D8F}" srcOrd="0" destOrd="0" presId="urn:microsoft.com/office/officeart/2005/8/layout/cycle5"/>
    <dgm:cxn modelId="{134E1E31-9953-423D-A108-FAF068E56526}" type="presOf" srcId="{B35BF6EB-4F76-4ECB-80C4-99B60D593029}" destId="{FAF0B085-B9AF-4AA2-BF99-EE99916F099B}" srcOrd="0" destOrd="0" presId="urn:microsoft.com/office/officeart/2005/8/layout/cycle5"/>
    <dgm:cxn modelId="{8AD8EE09-7FDF-4BA4-9F21-2C5B1C748DA9}" type="presOf" srcId="{2F3780B6-2D04-4B9E-8345-2FBDC38D258F}" destId="{4C01F7F0-C90D-4890-BDF7-9C5251822F85}" srcOrd="0" destOrd="0" presId="urn:microsoft.com/office/officeart/2005/8/layout/cycle5"/>
    <dgm:cxn modelId="{A1784698-758B-447B-BDDB-22727873D404}" type="presOf" srcId="{08454606-9790-4562-88A8-9741721BE207}" destId="{E1B81F88-26BD-4167-80DC-B40008C16720}" srcOrd="0" destOrd="0" presId="urn:microsoft.com/office/officeart/2005/8/layout/cycle5"/>
    <dgm:cxn modelId="{D3905692-3CF8-4E6E-B05A-254ED360AE11}" srcId="{B35BF6EB-4F76-4ECB-80C4-99B60D593029}" destId="{18FB80BC-3182-4C06-9D92-F599B4D657EF}" srcOrd="4" destOrd="0" parTransId="{22B2D6DD-1893-4B6F-A3DF-4B09FECFC793}" sibTransId="{3B0A8E76-C24D-4872-96E4-C3A9742129CB}"/>
    <dgm:cxn modelId="{6C4D3E24-3F23-4E57-9D08-F964AC5FFA6D}" type="presParOf" srcId="{FAF0B085-B9AF-4AA2-BF99-EE99916F099B}" destId="{E1B81F88-26BD-4167-80DC-B40008C16720}" srcOrd="0" destOrd="0" presId="urn:microsoft.com/office/officeart/2005/8/layout/cycle5"/>
    <dgm:cxn modelId="{458AD893-D74F-41AD-8AD7-67E968754085}" type="presParOf" srcId="{FAF0B085-B9AF-4AA2-BF99-EE99916F099B}" destId="{D78020A8-5F59-4F43-826C-EDD2E32ED390}" srcOrd="1" destOrd="0" presId="urn:microsoft.com/office/officeart/2005/8/layout/cycle5"/>
    <dgm:cxn modelId="{41453CC7-B6AF-446E-A397-0698C372CB95}" type="presParOf" srcId="{FAF0B085-B9AF-4AA2-BF99-EE99916F099B}" destId="{E53D5AD8-97C3-40E9-B280-B215FDE8EBC3}" srcOrd="2" destOrd="0" presId="urn:microsoft.com/office/officeart/2005/8/layout/cycle5"/>
    <dgm:cxn modelId="{A76D5DCA-E192-41C8-AD14-BB778D056E7F}" type="presParOf" srcId="{FAF0B085-B9AF-4AA2-BF99-EE99916F099B}" destId="{3740F17A-D69D-447E-81B9-4F3A3D0C5D84}" srcOrd="3" destOrd="0" presId="urn:microsoft.com/office/officeart/2005/8/layout/cycle5"/>
    <dgm:cxn modelId="{4029021A-F451-4A60-85F7-22B2219A3FC6}" type="presParOf" srcId="{FAF0B085-B9AF-4AA2-BF99-EE99916F099B}" destId="{789EAFF3-D45C-40AC-BFDD-FA1933D868C2}" srcOrd="4" destOrd="0" presId="urn:microsoft.com/office/officeart/2005/8/layout/cycle5"/>
    <dgm:cxn modelId="{6F6CD07D-7B8F-4FF4-B6CD-AA277893E37E}" type="presParOf" srcId="{FAF0B085-B9AF-4AA2-BF99-EE99916F099B}" destId="{33528833-78D3-4D87-9D8F-BEBFCADE7FF4}" srcOrd="5" destOrd="0" presId="urn:microsoft.com/office/officeart/2005/8/layout/cycle5"/>
    <dgm:cxn modelId="{C3376104-3BCE-427E-9FA8-748D51D9F500}" type="presParOf" srcId="{FAF0B085-B9AF-4AA2-BF99-EE99916F099B}" destId="{F0825A48-C3E1-4DBC-AE9A-D6C61ABC0FD1}" srcOrd="6" destOrd="0" presId="urn:microsoft.com/office/officeart/2005/8/layout/cycle5"/>
    <dgm:cxn modelId="{B3AD238E-86F4-4E70-A632-47A2B4F490D0}" type="presParOf" srcId="{FAF0B085-B9AF-4AA2-BF99-EE99916F099B}" destId="{A1976100-7EA4-4E3C-A7B6-52E9E6C5EF67}" srcOrd="7" destOrd="0" presId="urn:microsoft.com/office/officeart/2005/8/layout/cycle5"/>
    <dgm:cxn modelId="{75A51270-155C-44F1-831F-A9A59ACAC701}" type="presParOf" srcId="{FAF0B085-B9AF-4AA2-BF99-EE99916F099B}" destId="{4C01F7F0-C90D-4890-BDF7-9C5251822F85}" srcOrd="8" destOrd="0" presId="urn:microsoft.com/office/officeart/2005/8/layout/cycle5"/>
    <dgm:cxn modelId="{D055AAFC-E2C8-49AF-A06E-B93517160A3B}" type="presParOf" srcId="{FAF0B085-B9AF-4AA2-BF99-EE99916F099B}" destId="{B23AB6A0-7783-47C9-8FE5-E87785030980}" srcOrd="9" destOrd="0" presId="urn:microsoft.com/office/officeart/2005/8/layout/cycle5"/>
    <dgm:cxn modelId="{5852595A-B7E5-458A-9545-8E12B05ECB8E}" type="presParOf" srcId="{FAF0B085-B9AF-4AA2-BF99-EE99916F099B}" destId="{B663CF74-C49A-40C3-945D-0C4612DDA1ED}" srcOrd="10" destOrd="0" presId="urn:microsoft.com/office/officeart/2005/8/layout/cycle5"/>
    <dgm:cxn modelId="{2BB612A5-844D-4814-9CB8-08E7A07CB90E}" type="presParOf" srcId="{FAF0B085-B9AF-4AA2-BF99-EE99916F099B}" destId="{9C008C60-A768-4468-B017-19ABCE637D8F}" srcOrd="11" destOrd="0" presId="urn:microsoft.com/office/officeart/2005/8/layout/cycle5"/>
    <dgm:cxn modelId="{1BF12B14-1678-4B48-8FF1-8294BF1D4CB0}" type="presParOf" srcId="{FAF0B085-B9AF-4AA2-BF99-EE99916F099B}" destId="{C0470BB4-2D40-4E50-A1A5-70B36A9C6FE6}" srcOrd="12" destOrd="0" presId="urn:microsoft.com/office/officeart/2005/8/layout/cycle5"/>
    <dgm:cxn modelId="{B0F3195C-7D60-4DDD-9049-F0CD208E0D1D}" type="presParOf" srcId="{FAF0B085-B9AF-4AA2-BF99-EE99916F099B}" destId="{EE5E0ECF-CAA6-48C0-8A68-DFA9702573E2}" srcOrd="13" destOrd="0" presId="urn:microsoft.com/office/officeart/2005/8/layout/cycle5"/>
    <dgm:cxn modelId="{D4F2477F-AB2C-4D0F-A721-3B7765E7AD2B}" type="presParOf" srcId="{FAF0B085-B9AF-4AA2-BF99-EE99916F099B}" destId="{605D77B6-0C4B-4BC4-AD8F-03700AD5B1F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217AE2-4D86-4B9F-89CD-402F2362F601}" type="doc">
      <dgm:prSet loTypeId="urn:microsoft.com/office/officeart/2005/8/layout/default#1" loCatId="list" qsTypeId="urn:microsoft.com/office/officeart/2005/8/quickstyle/3d1" qsCatId="3D" csTypeId="urn:microsoft.com/office/officeart/2005/8/colors/colorful5" csCatId="colorful" phldr="0"/>
      <dgm:spPr/>
      <dgm:t>
        <a:bodyPr/>
        <a:lstStyle/>
        <a:p>
          <a:endParaRPr kumimoji="1" lang="ja-JP" altLang="en-US"/>
        </a:p>
      </dgm:t>
    </dgm:pt>
    <dgm:pt modelId="{FB588901-0984-4D73-BE34-20D1E326ED22}" type="pres">
      <dgm:prSet presAssocID="{26217AE2-4D86-4B9F-89CD-402F2362F601}" presName="diagram" presStyleCnt="0">
        <dgm:presLayoutVars>
          <dgm:dir/>
          <dgm:resizeHandles val="exact"/>
        </dgm:presLayoutVars>
      </dgm:prSet>
      <dgm:spPr/>
      <dgm:t>
        <a:bodyPr/>
        <a:lstStyle/>
        <a:p>
          <a:endParaRPr kumimoji="1" lang="ja-JP" altLang="en-US"/>
        </a:p>
      </dgm:t>
    </dgm:pt>
  </dgm:ptLst>
  <dgm:cxnLst>
    <dgm:cxn modelId="{FBD69C51-9AD1-4386-A3E3-176112F3B916}" type="presOf" srcId="{26217AE2-4D86-4B9F-89CD-402F2362F601}" destId="{FB588901-0984-4D73-BE34-20D1E326ED22}"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E58D93-5F33-4D25-86AB-B5C29C0A97D8}" type="doc">
      <dgm:prSet loTypeId="urn:microsoft.com/office/officeart/2005/8/layout/hProcess9" loCatId="process" qsTypeId="urn:microsoft.com/office/officeart/2005/8/quickstyle/simple1" qsCatId="simple" csTypeId="urn:microsoft.com/office/officeart/2005/8/colors/accent1_2" csCatId="accent1" phldr="1"/>
      <dgm:spPr/>
    </dgm:pt>
    <dgm:pt modelId="{4A54E0EA-ECA1-4345-98F0-C5E72F44F58B}">
      <dgm:prSet phldrT="[テキスト]"/>
      <dgm:spPr/>
      <dgm:t>
        <a:bodyPr/>
        <a:lstStyle/>
        <a:p>
          <a:r>
            <a:rPr kumimoji="1" lang="en-US" altLang="ja-JP" dirty="0" smtClean="0"/>
            <a:t>English Salon</a:t>
          </a:r>
          <a:endParaRPr kumimoji="1" lang="ja-JP" altLang="en-US" dirty="0"/>
        </a:p>
      </dgm:t>
    </dgm:pt>
    <dgm:pt modelId="{7E8C132C-A3B4-46C7-A285-7C524AC14FFB}" type="parTrans" cxnId="{535FF277-8E10-44BB-BA52-171ACA2126D3}">
      <dgm:prSet/>
      <dgm:spPr/>
      <dgm:t>
        <a:bodyPr/>
        <a:lstStyle/>
        <a:p>
          <a:endParaRPr kumimoji="1" lang="ja-JP" altLang="en-US"/>
        </a:p>
      </dgm:t>
    </dgm:pt>
    <dgm:pt modelId="{8741F781-87AE-41BB-B799-70D897EFC708}" type="sibTrans" cxnId="{535FF277-8E10-44BB-BA52-171ACA2126D3}">
      <dgm:prSet/>
      <dgm:spPr/>
      <dgm:t>
        <a:bodyPr/>
        <a:lstStyle/>
        <a:p>
          <a:endParaRPr kumimoji="1" lang="ja-JP" altLang="en-US"/>
        </a:p>
      </dgm:t>
    </dgm:pt>
    <dgm:pt modelId="{788C4862-5C92-4E67-B797-F9BDC70A32C8}">
      <dgm:prSet phldrT="[テキスト]"/>
      <dgm:spPr/>
      <dgm:t>
        <a:bodyPr/>
        <a:lstStyle/>
        <a:p>
          <a:r>
            <a:rPr kumimoji="1" lang="en-US" altLang="ja-JP" dirty="0" smtClean="0"/>
            <a:t>Small Talk</a:t>
          </a:r>
          <a:endParaRPr kumimoji="1" lang="ja-JP" altLang="en-US" dirty="0"/>
        </a:p>
      </dgm:t>
    </dgm:pt>
    <dgm:pt modelId="{15A6AF6E-6DB8-4C07-A752-D9057F81F7A2}" type="parTrans" cxnId="{B3655133-42AE-4780-8581-417C72B905ED}">
      <dgm:prSet/>
      <dgm:spPr/>
      <dgm:t>
        <a:bodyPr/>
        <a:lstStyle/>
        <a:p>
          <a:endParaRPr kumimoji="1" lang="ja-JP" altLang="en-US"/>
        </a:p>
      </dgm:t>
    </dgm:pt>
    <dgm:pt modelId="{1E9DA0FB-FA86-400D-861A-39A00C899581}" type="sibTrans" cxnId="{B3655133-42AE-4780-8581-417C72B905ED}">
      <dgm:prSet/>
      <dgm:spPr/>
      <dgm:t>
        <a:bodyPr/>
        <a:lstStyle/>
        <a:p>
          <a:endParaRPr kumimoji="1" lang="ja-JP" altLang="en-US"/>
        </a:p>
      </dgm:t>
    </dgm:pt>
    <dgm:pt modelId="{25C774AC-7E67-4679-812C-514D5D2F4691}">
      <dgm:prSet phldrT="[テキスト]"/>
      <dgm:spPr/>
      <dgm:t>
        <a:bodyPr/>
        <a:lstStyle/>
        <a:p>
          <a:r>
            <a:rPr kumimoji="1" lang="en-US" altLang="ja-JP" dirty="0" smtClean="0"/>
            <a:t>Debate /Discussion</a:t>
          </a:r>
        </a:p>
      </dgm:t>
    </dgm:pt>
    <dgm:pt modelId="{702F643D-F6B4-4462-BB87-D689E3196340}" type="parTrans" cxnId="{F1673DFF-DCC7-49F7-9172-B9BC90182876}">
      <dgm:prSet/>
      <dgm:spPr/>
      <dgm:t>
        <a:bodyPr/>
        <a:lstStyle/>
        <a:p>
          <a:endParaRPr kumimoji="1" lang="ja-JP" altLang="en-US"/>
        </a:p>
      </dgm:t>
    </dgm:pt>
    <dgm:pt modelId="{6FF2C705-89EC-42F8-998A-E449EE864D67}" type="sibTrans" cxnId="{F1673DFF-DCC7-49F7-9172-B9BC90182876}">
      <dgm:prSet/>
      <dgm:spPr/>
      <dgm:t>
        <a:bodyPr/>
        <a:lstStyle/>
        <a:p>
          <a:endParaRPr kumimoji="1" lang="ja-JP" altLang="en-US"/>
        </a:p>
      </dgm:t>
    </dgm:pt>
    <dgm:pt modelId="{791CC54A-AECC-41AD-BC80-3DA75A9086F0}" type="pres">
      <dgm:prSet presAssocID="{3EE58D93-5F33-4D25-86AB-B5C29C0A97D8}" presName="CompostProcess" presStyleCnt="0">
        <dgm:presLayoutVars>
          <dgm:dir/>
          <dgm:resizeHandles val="exact"/>
        </dgm:presLayoutVars>
      </dgm:prSet>
      <dgm:spPr/>
    </dgm:pt>
    <dgm:pt modelId="{3A2E4961-E4AD-424F-B5D9-0D6A962AA766}" type="pres">
      <dgm:prSet presAssocID="{3EE58D93-5F33-4D25-86AB-B5C29C0A97D8}" presName="arrow" presStyleLbl="bgShp" presStyleIdx="0" presStyleCnt="1"/>
      <dgm:spPr/>
    </dgm:pt>
    <dgm:pt modelId="{970C3CE9-42A9-4228-AF22-52E33A41F849}" type="pres">
      <dgm:prSet presAssocID="{3EE58D93-5F33-4D25-86AB-B5C29C0A97D8}" presName="linearProcess" presStyleCnt="0"/>
      <dgm:spPr/>
    </dgm:pt>
    <dgm:pt modelId="{EC5B1601-4A93-419E-8CDA-E19F4ED25E92}" type="pres">
      <dgm:prSet presAssocID="{4A54E0EA-ECA1-4345-98F0-C5E72F44F58B}" presName="textNode" presStyleLbl="node1" presStyleIdx="0" presStyleCnt="3">
        <dgm:presLayoutVars>
          <dgm:bulletEnabled val="1"/>
        </dgm:presLayoutVars>
      </dgm:prSet>
      <dgm:spPr/>
      <dgm:t>
        <a:bodyPr/>
        <a:lstStyle/>
        <a:p>
          <a:endParaRPr kumimoji="1" lang="ja-JP" altLang="en-US"/>
        </a:p>
      </dgm:t>
    </dgm:pt>
    <dgm:pt modelId="{5F88126E-6DE2-4E40-8C22-45F45B05D579}" type="pres">
      <dgm:prSet presAssocID="{8741F781-87AE-41BB-B799-70D897EFC708}" presName="sibTrans" presStyleCnt="0"/>
      <dgm:spPr/>
    </dgm:pt>
    <dgm:pt modelId="{4E77F43E-0C00-4736-952A-9D7BEFD6DB77}" type="pres">
      <dgm:prSet presAssocID="{788C4862-5C92-4E67-B797-F9BDC70A32C8}" presName="textNode" presStyleLbl="node1" presStyleIdx="1" presStyleCnt="3">
        <dgm:presLayoutVars>
          <dgm:bulletEnabled val="1"/>
        </dgm:presLayoutVars>
      </dgm:prSet>
      <dgm:spPr/>
      <dgm:t>
        <a:bodyPr/>
        <a:lstStyle/>
        <a:p>
          <a:endParaRPr kumimoji="1" lang="ja-JP" altLang="en-US"/>
        </a:p>
      </dgm:t>
    </dgm:pt>
    <dgm:pt modelId="{4103DD49-B84D-4B68-BE14-9F842BA47F83}" type="pres">
      <dgm:prSet presAssocID="{1E9DA0FB-FA86-400D-861A-39A00C899581}" presName="sibTrans" presStyleCnt="0"/>
      <dgm:spPr/>
    </dgm:pt>
    <dgm:pt modelId="{B14FB52B-73C2-4501-AA96-0D3FB190956D}" type="pres">
      <dgm:prSet presAssocID="{25C774AC-7E67-4679-812C-514D5D2F4691}" presName="textNode" presStyleLbl="node1" presStyleIdx="2" presStyleCnt="3">
        <dgm:presLayoutVars>
          <dgm:bulletEnabled val="1"/>
        </dgm:presLayoutVars>
      </dgm:prSet>
      <dgm:spPr/>
      <dgm:t>
        <a:bodyPr/>
        <a:lstStyle/>
        <a:p>
          <a:endParaRPr kumimoji="1" lang="ja-JP" altLang="en-US"/>
        </a:p>
      </dgm:t>
    </dgm:pt>
  </dgm:ptLst>
  <dgm:cxnLst>
    <dgm:cxn modelId="{F1673DFF-DCC7-49F7-9172-B9BC90182876}" srcId="{3EE58D93-5F33-4D25-86AB-B5C29C0A97D8}" destId="{25C774AC-7E67-4679-812C-514D5D2F4691}" srcOrd="2" destOrd="0" parTransId="{702F643D-F6B4-4462-BB87-D689E3196340}" sibTransId="{6FF2C705-89EC-42F8-998A-E449EE864D67}"/>
    <dgm:cxn modelId="{B3655133-42AE-4780-8581-417C72B905ED}" srcId="{3EE58D93-5F33-4D25-86AB-B5C29C0A97D8}" destId="{788C4862-5C92-4E67-B797-F9BDC70A32C8}" srcOrd="1" destOrd="0" parTransId="{15A6AF6E-6DB8-4C07-A752-D9057F81F7A2}" sibTransId="{1E9DA0FB-FA86-400D-861A-39A00C899581}"/>
    <dgm:cxn modelId="{535FF277-8E10-44BB-BA52-171ACA2126D3}" srcId="{3EE58D93-5F33-4D25-86AB-B5C29C0A97D8}" destId="{4A54E0EA-ECA1-4345-98F0-C5E72F44F58B}" srcOrd="0" destOrd="0" parTransId="{7E8C132C-A3B4-46C7-A285-7C524AC14FFB}" sibTransId="{8741F781-87AE-41BB-B799-70D897EFC708}"/>
    <dgm:cxn modelId="{259FBD68-97F6-4E08-BA78-26E162A0B458}" type="presOf" srcId="{3EE58D93-5F33-4D25-86AB-B5C29C0A97D8}" destId="{791CC54A-AECC-41AD-BC80-3DA75A9086F0}" srcOrd="0" destOrd="0" presId="urn:microsoft.com/office/officeart/2005/8/layout/hProcess9"/>
    <dgm:cxn modelId="{5AB9C812-B63F-4A53-900D-47983A7ECDC8}" type="presOf" srcId="{25C774AC-7E67-4679-812C-514D5D2F4691}" destId="{B14FB52B-73C2-4501-AA96-0D3FB190956D}" srcOrd="0" destOrd="0" presId="urn:microsoft.com/office/officeart/2005/8/layout/hProcess9"/>
    <dgm:cxn modelId="{89067167-2B8B-4AA8-9E0F-68E2002CEB43}" type="presOf" srcId="{4A54E0EA-ECA1-4345-98F0-C5E72F44F58B}" destId="{EC5B1601-4A93-419E-8CDA-E19F4ED25E92}" srcOrd="0" destOrd="0" presId="urn:microsoft.com/office/officeart/2005/8/layout/hProcess9"/>
    <dgm:cxn modelId="{6994092A-E141-4AD2-B690-8C7CD8E91D2D}" type="presOf" srcId="{788C4862-5C92-4E67-B797-F9BDC70A32C8}" destId="{4E77F43E-0C00-4736-952A-9D7BEFD6DB77}" srcOrd="0" destOrd="0" presId="urn:microsoft.com/office/officeart/2005/8/layout/hProcess9"/>
    <dgm:cxn modelId="{5AD0463C-EDA3-47A6-A309-AADE95E2F269}" type="presParOf" srcId="{791CC54A-AECC-41AD-BC80-3DA75A9086F0}" destId="{3A2E4961-E4AD-424F-B5D9-0D6A962AA766}" srcOrd="0" destOrd="0" presId="urn:microsoft.com/office/officeart/2005/8/layout/hProcess9"/>
    <dgm:cxn modelId="{A4017CDF-F2F8-47CF-8096-40EA3EB043D9}" type="presParOf" srcId="{791CC54A-AECC-41AD-BC80-3DA75A9086F0}" destId="{970C3CE9-42A9-4228-AF22-52E33A41F849}" srcOrd="1" destOrd="0" presId="urn:microsoft.com/office/officeart/2005/8/layout/hProcess9"/>
    <dgm:cxn modelId="{7EDFEA6D-B729-4477-AC9C-72224E4CADEE}" type="presParOf" srcId="{970C3CE9-42A9-4228-AF22-52E33A41F849}" destId="{EC5B1601-4A93-419E-8CDA-E19F4ED25E92}" srcOrd="0" destOrd="0" presId="urn:microsoft.com/office/officeart/2005/8/layout/hProcess9"/>
    <dgm:cxn modelId="{422A6CD2-D236-4341-BFFF-48269D1E0731}" type="presParOf" srcId="{970C3CE9-42A9-4228-AF22-52E33A41F849}" destId="{5F88126E-6DE2-4E40-8C22-45F45B05D579}" srcOrd="1" destOrd="0" presId="urn:microsoft.com/office/officeart/2005/8/layout/hProcess9"/>
    <dgm:cxn modelId="{09E0C31F-AA2A-49F2-9C8C-12642A388B7F}" type="presParOf" srcId="{970C3CE9-42A9-4228-AF22-52E33A41F849}" destId="{4E77F43E-0C00-4736-952A-9D7BEFD6DB77}" srcOrd="2" destOrd="0" presId="urn:microsoft.com/office/officeart/2005/8/layout/hProcess9"/>
    <dgm:cxn modelId="{2F8A3C95-3C8C-4318-A38C-57481C2A6122}" type="presParOf" srcId="{970C3CE9-42A9-4228-AF22-52E33A41F849}" destId="{4103DD49-B84D-4B68-BE14-9F842BA47F83}" srcOrd="3" destOrd="0" presId="urn:microsoft.com/office/officeart/2005/8/layout/hProcess9"/>
    <dgm:cxn modelId="{5C4F3B0A-555B-4AF1-9039-A0FF63E3E515}" type="presParOf" srcId="{970C3CE9-42A9-4228-AF22-52E33A41F849}" destId="{B14FB52B-73C2-4501-AA96-0D3FB190956D}"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5780C-C1BC-4590-B23A-37DAADEAE0BE}">
      <dsp:nvSpPr>
        <dsp:cNvPr id="0" name=""/>
        <dsp:cNvSpPr/>
      </dsp:nvSpPr>
      <dsp:spPr>
        <a:xfrm>
          <a:off x="0" y="0"/>
          <a:ext cx="7344816" cy="138137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1" lang="ja-JP" altLang="en-US" sz="3600" kern="1200" dirty="0" smtClean="0"/>
            <a:t>　          </a:t>
          </a:r>
          <a:r>
            <a:rPr kumimoji="1" lang="en-US" altLang="ja-JP" sz="5400" kern="1200" dirty="0" smtClean="0"/>
            <a:t>Active Learning</a:t>
          </a:r>
          <a:endParaRPr kumimoji="1" lang="ja-JP" altLang="en-US" sz="5400" kern="1200" dirty="0"/>
        </a:p>
      </dsp:txBody>
      <dsp:txXfrm>
        <a:off x="67433" y="67433"/>
        <a:ext cx="7209950" cy="1246506"/>
      </dsp:txXfrm>
    </dsp:sp>
    <dsp:sp modelId="{F459546D-0FF1-4A86-8511-89589ED3EB3D}">
      <dsp:nvSpPr>
        <dsp:cNvPr id="0" name=""/>
        <dsp:cNvSpPr/>
      </dsp:nvSpPr>
      <dsp:spPr>
        <a:xfrm>
          <a:off x="0" y="1511736"/>
          <a:ext cx="7344816" cy="242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198" tIns="45720" rIns="256032" bIns="4572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kumimoji="1" lang="ja-JP" altLang="en-US" sz="3600" i="0" kern="1200" dirty="0" smtClean="0"/>
            <a:t>生徒の言語活動主体の授業</a:t>
          </a:r>
          <a:endParaRPr kumimoji="1" lang="ja-JP" altLang="en-US" sz="36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kumimoji="1" lang="ja-JP" altLang="en-US" sz="3600" kern="1200" dirty="0" smtClean="0"/>
            <a:t>多様な生徒が輝ける授業</a:t>
          </a:r>
          <a:endParaRPr kumimoji="1" lang="ja-JP" altLang="en-US" sz="36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kumimoji="1" lang="ja-JP" altLang="en-US" sz="3600" kern="1200" dirty="0" smtClean="0"/>
            <a:t>４技能を育成する授業</a:t>
          </a:r>
          <a:endParaRPr kumimoji="1" lang="ja-JP" altLang="en-US" sz="3600" kern="1200" dirty="0"/>
        </a:p>
        <a:p>
          <a:pPr marL="285750" lvl="1" indent="0" algn="l" defTabSz="1600200">
            <a:lnSpc>
              <a:spcPct val="90000"/>
            </a:lnSpc>
            <a:spcBef>
              <a:spcPct val="0"/>
            </a:spcBef>
            <a:spcAft>
              <a:spcPct val="20000"/>
            </a:spcAft>
            <a:buChar char="••"/>
          </a:pPr>
          <a:endParaRPr kumimoji="1" lang="ja-JP" altLang="en-US" sz="3600" i="0" kern="1200" dirty="0"/>
        </a:p>
      </dsp:txBody>
      <dsp:txXfrm>
        <a:off x="0" y="1511736"/>
        <a:ext cx="7344816" cy="2421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81F88-26BD-4167-80DC-B40008C16720}">
      <dsp:nvSpPr>
        <dsp:cNvPr id="0" name=""/>
        <dsp:cNvSpPr/>
      </dsp:nvSpPr>
      <dsp:spPr>
        <a:xfrm>
          <a:off x="2160240" y="1182"/>
          <a:ext cx="3931728" cy="1152599"/>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学校の特色</a:t>
          </a:r>
          <a:endParaRPr kumimoji="1" lang="en-US" altLang="ja-JP" sz="3200" kern="1200" dirty="0" smtClean="0"/>
        </a:p>
        <a:p>
          <a:pPr lvl="0" algn="ctr" defTabSz="1422400">
            <a:lnSpc>
              <a:spcPct val="90000"/>
            </a:lnSpc>
            <a:spcBef>
              <a:spcPct val="0"/>
            </a:spcBef>
            <a:spcAft>
              <a:spcPct val="35000"/>
            </a:spcAft>
          </a:pPr>
          <a:r>
            <a:rPr kumimoji="1" lang="ja-JP" altLang="en-US" sz="3200" kern="1200" dirty="0" smtClean="0"/>
            <a:t>生徒の実態</a:t>
          </a:r>
          <a:endParaRPr kumimoji="1" lang="ja-JP" altLang="en-US" sz="3200" kern="1200" dirty="0"/>
        </a:p>
      </dsp:txBody>
      <dsp:txXfrm>
        <a:off x="2216505" y="57447"/>
        <a:ext cx="3819198" cy="1040069"/>
      </dsp:txXfrm>
    </dsp:sp>
    <dsp:sp modelId="{E53D5AD8-97C3-40E9-B280-B215FDE8EBC3}">
      <dsp:nvSpPr>
        <dsp:cNvPr id="0" name=""/>
        <dsp:cNvSpPr/>
      </dsp:nvSpPr>
      <dsp:spPr>
        <a:xfrm>
          <a:off x="1580795" y="908824"/>
          <a:ext cx="4609148" cy="4609148"/>
        </a:xfrm>
        <a:custGeom>
          <a:avLst/>
          <a:gdLst/>
          <a:ahLst/>
          <a:cxnLst/>
          <a:rect l="0" t="0" r="0" b="0"/>
          <a:pathLst>
            <a:path>
              <a:moveTo>
                <a:pt x="3469990" y="316392"/>
              </a:moveTo>
              <a:arcTo wR="2304574" hR="2304574" stAng="18022659" swAng="67468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740F17A-D69D-447E-81B9-4F3A3D0C5D84}">
      <dsp:nvSpPr>
        <dsp:cNvPr id="0" name=""/>
        <dsp:cNvSpPr/>
      </dsp:nvSpPr>
      <dsp:spPr>
        <a:xfrm>
          <a:off x="4448688" y="1593603"/>
          <a:ext cx="3738392" cy="1152599"/>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Plan</a:t>
          </a:r>
        </a:p>
        <a:p>
          <a:pPr lvl="0" algn="ctr" defTabSz="1422400">
            <a:lnSpc>
              <a:spcPct val="90000"/>
            </a:lnSpc>
            <a:spcBef>
              <a:spcPct val="0"/>
            </a:spcBef>
            <a:spcAft>
              <a:spcPct val="35000"/>
            </a:spcAft>
          </a:pPr>
          <a:r>
            <a:rPr kumimoji="1" lang="ja-JP" altLang="en-US" sz="3200" kern="1200" dirty="0" smtClean="0"/>
            <a:t>滝西</a:t>
          </a:r>
          <a:r>
            <a:rPr kumimoji="1" lang="en-US" altLang="ja-JP" sz="3200" kern="1200" dirty="0" smtClean="0"/>
            <a:t>Can-Do </a:t>
          </a:r>
          <a:r>
            <a:rPr kumimoji="1" lang="ja-JP" altLang="en-US" sz="3200" kern="1200" dirty="0" smtClean="0"/>
            <a:t>リスト</a:t>
          </a:r>
          <a:endParaRPr kumimoji="1" lang="ja-JP" altLang="en-US" sz="3200" kern="1200" dirty="0"/>
        </a:p>
      </dsp:txBody>
      <dsp:txXfrm>
        <a:off x="4504953" y="1649868"/>
        <a:ext cx="3625862" cy="1040069"/>
      </dsp:txXfrm>
    </dsp:sp>
    <dsp:sp modelId="{33528833-78D3-4D87-9D8F-BEBFCADE7FF4}">
      <dsp:nvSpPr>
        <dsp:cNvPr id="0" name=""/>
        <dsp:cNvSpPr/>
      </dsp:nvSpPr>
      <dsp:spPr>
        <a:xfrm>
          <a:off x="1858082" y="872097"/>
          <a:ext cx="4609148" cy="4609148"/>
        </a:xfrm>
        <a:custGeom>
          <a:avLst/>
          <a:gdLst/>
          <a:ahLst/>
          <a:cxnLst/>
          <a:rect l="0" t="0" r="0" b="0"/>
          <a:pathLst>
            <a:path>
              <a:moveTo>
                <a:pt x="4594251" y="2042967"/>
              </a:moveTo>
              <a:arcTo wR="2304574" hR="2304574" stAng="21208916" swAng="77193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0825A48-C3E1-4DBC-AE9A-D6C61ABC0FD1}">
      <dsp:nvSpPr>
        <dsp:cNvPr id="0" name=""/>
        <dsp:cNvSpPr/>
      </dsp:nvSpPr>
      <dsp:spPr>
        <a:xfrm>
          <a:off x="4342271" y="3600400"/>
          <a:ext cx="3672854" cy="1094185"/>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Do</a:t>
          </a:r>
        </a:p>
        <a:p>
          <a:pPr lvl="0" algn="ctr" defTabSz="1422400">
            <a:lnSpc>
              <a:spcPct val="90000"/>
            </a:lnSpc>
            <a:spcBef>
              <a:spcPct val="0"/>
            </a:spcBef>
            <a:spcAft>
              <a:spcPct val="35000"/>
            </a:spcAft>
          </a:pPr>
          <a:r>
            <a:rPr kumimoji="1" lang="ja-JP" altLang="en-US" sz="3200" kern="1200" dirty="0" smtClean="0"/>
            <a:t>滝西フォーマット</a:t>
          </a:r>
          <a:endParaRPr kumimoji="1" lang="ja-JP" altLang="en-US" sz="3200" kern="1200" dirty="0"/>
        </a:p>
      </dsp:txBody>
      <dsp:txXfrm>
        <a:off x="4395685" y="3653814"/>
        <a:ext cx="3566026" cy="987357"/>
      </dsp:txXfrm>
    </dsp:sp>
    <dsp:sp modelId="{4C01F7F0-C90D-4890-BDF7-9C5251822F85}">
      <dsp:nvSpPr>
        <dsp:cNvPr id="0" name=""/>
        <dsp:cNvSpPr/>
      </dsp:nvSpPr>
      <dsp:spPr>
        <a:xfrm>
          <a:off x="1777926" y="764815"/>
          <a:ext cx="4609148" cy="4609148"/>
        </a:xfrm>
        <a:custGeom>
          <a:avLst/>
          <a:gdLst/>
          <a:ahLst/>
          <a:cxnLst/>
          <a:rect l="0" t="0" r="0" b="0"/>
          <a:pathLst>
            <a:path>
              <a:moveTo>
                <a:pt x="3416148" y="4323352"/>
              </a:moveTo>
              <a:arcTo wR="2304574" hR="2304574" stAng="3669723" swAng="348904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23AB6A0-7783-47C9-8FE5-E87785030980}">
      <dsp:nvSpPr>
        <dsp:cNvPr id="0" name=""/>
        <dsp:cNvSpPr/>
      </dsp:nvSpPr>
      <dsp:spPr>
        <a:xfrm>
          <a:off x="21797" y="3528390"/>
          <a:ext cx="3918765" cy="1152599"/>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Check</a:t>
          </a:r>
        </a:p>
        <a:p>
          <a:pPr lvl="0" algn="ctr" defTabSz="1422400">
            <a:lnSpc>
              <a:spcPct val="90000"/>
            </a:lnSpc>
            <a:spcBef>
              <a:spcPct val="0"/>
            </a:spcBef>
            <a:spcAft>
              <a:spcPct val="35000"/>
            </a:spcAft>
          </a:pPr>
          <a:r>
            <a:rPr kumimoji="1" lang="ja-JP" altLang="en-US" sz="3200" kern="1200" dirty="0" smtClean="0"/>
            <a:t>観点別評価</a:t>
          </a:r>
          <a:endParaRPr kumimoji="1" lang="ja-JP" altLang="en-US" sz="3200" kern="1200" dirty="0"/>
        </a:p>
      </dsp:txBody>
      <dsp:txXfrm>
        <a:off x="78062" y="3584655"/>
        <a:ext cx="3806235" cy="1040069"/>
      </dsp:txXfrm>
    </dsp:sp>
    <dsp:sp modelId="{9C008C60-A768-4468-B017-19ABCE637D8F}">
      <dsp:nvSpPr>
        <dsp:cNvPr id="0" name=""/>
        <dsp:cNvSpPr/>
      </dsp:nvSpPr>
      <dsp:spPr>
        <a:xfrm>
          <a:off x="1743253" y="1237528"/>
          <a:ext cx="4609148" cy="4609148"/>
        </a:xfrm>
        <a:custGeom>
          <a:avLst/>
          <a:gdLst/>
          <a:ahLst/>
          <a:cxnLst/>
          <a:rect l="0" t="0" r="0" b="0"/>
          <a:pathLst>
            <a:path>
              <a:moveTo>
                <a:pt x="6667" y="2129393"/>
              </a:moveTo>
              <a:arcTo wR="2304574" hR="2304574" stAng="11061571" swAng="7296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0470BB4-2D40-4E50-A1A5-70B36A9C6FE6}">
      <dsp:nvSpPr>
        <dsp:cNvPr id="0" name=""/>
        <dsp:cNvSpPr/>
      </dsp:nvSpPr>
      <dsp:spPr>
        <a:xfrm>
          <a:off x="175094" y="1580980"/>
          <a:ext cx="3660282" cy="1152599"/>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Action</a:t>
          </a:r>
        </a:p>
        <a:p>
          <a:pPr lvl="0" algn="ctr" defTabSz="1422400">
            <a:lnSpc>
              <a:spcPct val="90000"/>
            </a:lnSpc>
            <a:spcBef>
              <a:spcPct val="0"/>
            </a:spcBef>
            <a:spcAft>
              <a:spcPct val="35000"/>
            </a:spcAft>
          </a:pPr>
          <a:r>
            <a:rPr kumimoji="1" lang="ja-JP" altLang="en-US" sz="3200" kern="1200" dirty="0" smtClean="0"/>
            <a:t>指導改善</a:t>
          </a:r>
          <a:endParaRPr kumimoji="1" lang="ja-JP" altLang="en-US" sz="3200" kern="1200" dirty="0"/>
        </a:p>
      </dsp:txBody>
      <dsp:txXfrm>
        <a:off x="231359" y="1637245"/>
        <a:ext cx="3547752" cy="1040069"/>
      </dsp:txXfrm>
    </dsp:sp>
    <dsp:sp modelId="{605D77B6-0C4B-4BC4-AD8F-03700AD5B1FD}">
      <dsp:nvSpPr>
        <dsp:cNvPr id="0" name=""/>
        <dsp:cNvSpPr/>
      </dsp:nvSpPr>
      <dsp:spPr>
        <a:xfrm>
          <a:off x="2121108" y="888614"/>
          <a:ext cx="4609148" cy="4609148"/>
        </a:xfrm>
        <a:custGeom>
          <a:avLst/>
          <a:gdLst/>
          <a:ahLst/>
          <a:cxnLst/>
          <a:rect l="0" t="0" r="0" b="0"/>
          <a:pathLst>
            <a:path>
              <a:moveTo>
                <a:pt x="760968" y="593333"/>
              </a:moveTo>
              <a:arcTo wR="2304574" hR="2304574" stAng="13676899" swAng="6443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E4961-E4AD-424F-B5D9-0D6A962AA766}">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5B1601-4A93-419E-8CDA-E19F4ED25E92}">
      <dsp:nvSpPr>
        <dsp:cNvPr id="0" name=""/>
        <dsp:cNvSpPr/>
      </dsp:nvSpPr>
      <dsp:spPr>
        <a:xfrm>
          <a:off x="6548" y="1219199"/>
          <a:ext cx="196215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en-US" altLang="ja-JP" sz="2700" kern="1200" dirty="0" smtClean="0"/>
            <a:t>English Salon</a:t>
          </a:r>
          <a:endParaRPr kumimoji="1" lang="ja-JP" altLang="en-US" sz="2700" kern="1200" dirty="0"/>
        </a:p>
      </dsp:txBody>
      <dsp:txXfrm>
        <a:off x="85903" y="1298554"/>
        <a:ext cx="1803440" cy="1466890"/>
      </dsp:txXfrm>
    </dsp:sp>
    <dsp:sp modelId="{4E77F43E-0C00-4736-952A-9D7BEFD6DB77}">
      <dsp:nvSpPr>
        <dsp:cNvPr id="0" name=""/>
        <dsp:cNvSpPr/>
      </dsp:nvSpPr>
      <dsp:spPr>
        <a:xfrm>
          <a:off x="2066925" y="1219199"/>
          <a:ext cx="196215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en-US" altLang="ja-JP" sz="2700" kern="1200" dirty="0" smtClean="0"/>
            <a:t>Small Talk</a:t>
          </a:r>
          <a:endParaRPr kumimoji="1" lang="ja-JP" altLang="en-US" sz="2700" kern="1200" dirty="0"/>
        </a:p>
      </dsp:txBody>
      <dsp:txXfrm>
        <a:off x="2146280" y="1298554"/>
        <a:ext cx="1803440" cy="1466890"/>
      </dsp:txXfrm>
    </dsp:sp>
    <dsp:sp modelId="{B14FB52B-73C2-4501-AA96-0D3FB190956D}">
      <dsp:nvSpPr>
        <dsp:cNvPr id="0" name=""/>
        <dsp:cNvSpPr/>
      </dsp:nvSpPr>
      <dsp:spPr>
        <a:xfrm>
          <a:off x="4127301" y="1219199"/>
          <a:ext cx="196215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en-US" altLang="ja-JP" sz="2700" kern="1200" dirty="0" smtClean="0"/>
            <a:t>Debate /Discussion</a:t>
          </a:r>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0FB0A7-FEE1-4420-8FE5-DE717BBECA68}" type="datetimeFigureOut">
              <a:rPr kumimoji="1" lang="ja-JP" altLang="en-US" smtClean="0"/>
              <a:t>2015/1/13</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BCDD2D-D843-4E48-A7EC-56FB9A1A24F6}" type="slidenum">
              <a:rPr kumimoji="1" lang="ja-JP" altLang="en-US" smtClean="0"/>
              <a:t>‹#›</a:t>
            </a:fld>
            <a:endParaRPr kumimoji="1" lang="ja-JP" altLang="en-US"/>
          </a:p>
        </p:txBody>
      </p:sp>
    </p:spTree>
    <p:extLst>
      <p:ext uri="{BB962C8B-B14F-4D97-AF65-F5344CB8AC3E}">
        <p14:creationId xmlns:p14="http://schemas.microsoft.com/office/powerpoint/2010/main" val="4067788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3B72F-ABB8-4571-9C3A-D2A55E592951}" type="datetimeFigureOut">
              <a:rPr kumimoji="1" lang="ja-JP" altLang="en-US" smtClean="0"/>
              <a:t>2015/1/13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D21CF-4283-4815-980B-C2F63BEE5CC7}" type="slidenum">
              <a:rPr kumimoji="1" lang="ja-JP" altLang="en-US" smtClean="0"/>
              <a:t>‹#›</a:t>
            </a:fld>
            <a:endParaRPr kumimoji="1" lang="ja-JP" altLang="en-US"/>
          </a:p>
        </p:txBody>
      </p:sp>
    </p:spTree>
    <p:extLst>
      <p:ext uri="{BB962C8B-B14F-4D97-AF65-F5344CB8AC3E}">
        <p14:creationId xmlns:p14="http://schemas.microsoft.com/office/powerpoint/2010/main" val="416592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r>
              <a:rPr kumimoji="1" lang="ja-JP" altLang="en-US" dirty="0" smtClean="0"/>
              <a:t>それでは、学力の４つの要素をどう評価するのかを具体的に示すこと</a:t>
            </a:r>
            <a:endParaRPr kumimoji="1" lang="en-US" altLang="ja-JP" dirty="0" smtClean="0"/>
          </a:p>
          <a:p>
            <a:r>
              <a:rPr kumimoji="1" lang="ja-JP" altLang="en-US" dirty="0" smtClean="0"/>
              <a:t>が大事だと考え上のように整理しました。</a:t>
            </a:r>
            <a:endParaRPr kumimoji="1" lang="en-US" altLang="ja-JP" dirty="0" smtClean="0"/>
          </a:p>
          <a:p>
            <a:endParaRPr kumimoji="1" lang="en-US" altLang="ja-JP" dirty="0" smtClean="0"/>
          </a:p>
          <a:p>
            <a:r>
              <a:rPr kumimoji="1" lang="ja-JP" altLang="en-US" dirty="0" smtClean="0"/>
              <a:t>上からいきますと</a:t>
            </a:r>
            <a:endParaRPr kumimoji="1" lang="en-US" altLang="ja-JP" dirty="0" smtClean="0"/>
          </a:p>
          <a:p>
            <a:r>
              <a:rPr kumimoji="1" lang="ja-JP" altLang="en-US" b="1" i="1" u="sng" dirty="0" smtClean="0"/>
              <a:t>「コミュニケーションへの関心・意欲・態度」</a:t>
            </a:r>
            <a:endParaRPr kumimoji="1" lang="en-US" altLang="ja-JP" b="1" i="1" u="sng" dirty="0" smtClean="0"/>
          </a:p>
          <a:p>
            <a:r>
              <a:rPr kumimoji="1" lang="ja-JP" altLang="en-US" dirty="0" smtClean="0"/>
              <a:t>技術面・技能面ではなく、授業中の言語活動や</a:t>
            </a:r>
            <a:endParaRPr kumimoji="1" lang="en-US" altLang="ja-JP" dirty="0" smtClean="0"/>
          </a:p>
          <a:p>
            <a:r>
              <a:rPr kumimoji="1" lang="ja-JP" altLang="en-US" dirty="0" smtClean="0"/>
              <a:t>パフォーマンステストでの意欲・関心・態度を評価します。</a:t>
            </a:r>
            <a:endParaRPr kumimoji="1" lang="en-US" altLang="ja-JP" dirty="0" smtClean="0"/>
          </a:p>
          <a:p>
            <a:r>
              <a:rPr kumimoji="1" lang="ja-JP" altLang="en-US" dirty="0" smtClean="0"/>
              <a:t>特に授業中の関心・意欲・態度は、その継続性も考慮して評価します。</a:t>
            </a:r>
            <a:endParaRPr kumimoji="1" lang="en-US" altLang="ja-JP" dirty="0" smtClean="0"/>
          </a:p>
          <a:p>
            <a:endParaRPr kumimoji="1" lang="en-US" altLang="ja-JP" dirty="0" smtClean="0"/>
          </a:p>
          <a:p>
            <a:r>
              <a:rPr kumimoji="1" lang="ja-JP" altLang="en-US" b="1" i="1" u="sng" dirty="0" smtClean="0"/>
              <a:t>「外国語理解の能力」「外国語表現の能力」</a:t>
            </a:r>
            <a:endParaRPr kumimoji="1" lang="en-US" altLang="ja-JP" b="1" i="1" u="sng" dirty="0" smtClean="0"/>
          </a:p>
          <a:p>
            <a:r>
              <a:rPr kumimoji="1" lang="ja-JP" altLang="en-US" b="1" i="1" u="sng" dirty="0" smtClean="0">
                <a:solidFill>
                  <a:srgbClr val="FF0000"/>
                </a:solidFill>
                <a:effectLst>
                  <a:outerShdw blurRad="38100" dist="38100" dir="2700000" algn="tl">
                    <a:srgbClr val="000000">
                      <a:alpha val="43137"/>
                    </a:srgbClr>
                  </a:outerShdw>
                </a:effectLst>
                <a:ea typeface="ＤＦ特太ゴシック体" pitchFamily="1" charset="-128"/>
              </a:rPr>
              <a:t>ＣＡＮ－ＤＯリスト上のそれぞれの到達目標は</a:t>
            </a:r>
            <a:endParaRPr kumimoji="1" lang="en-US" altLang="ja-JP" b="1" i="1" u="sng" dirty="0" smtClean="0">
              <a:solidFill>
                <a:srgbClr val="FF0000"/>
              </a:solidFill>
              <a:effectLst>
                <a:outerShdw blurRad="38100" dist="38100" dir="2700000" algn="tl">
                  <a:srgbClr val="000000">
                    <a:alpha val="43137"/>
                  </a:srgbClr>
                </a:outerShdw>
              </a:effectLst>
              <a:ea typeface="ＤＦ特太ゴシック体" pitchFamily="1" charset="-128"/>
            </a:endParaRPr>
          </a:p>
          <a:p>
            <a:r>
              <a:rPr kumimoji="1" lang="ja-JP" altLang="en-US" b="1" i="1" u="sng" dirty="0" smtClean="0">
                <a:solidFill>
                  <a:srgbClr val="FF0000"/>
                </a:solidFill>
                <a:effectLst>
                  <a:outerShdw blurRad="38100" dist="38100" dir="2700000" algn="tl">
                    <a:srgbClr val="000000">
                      <a:alpha val="43137"/>
                    </a:srgbClr>
                  </a:outerShdw>
                </a:effectLst>
                <a:ea typeface="ＤＦ特太ゴシック体" pitchFamily="1" charset="-128"/>
              </a:rPr>
              <a:t>「外国語理解の能力」や「外国語表現の能力」で評価することになります。</a:t>
            </a:r>
            <a:endParaRPr kumimoji="1" lang="en-US" altLang="ja-JP" b="1" i="1" u="sng" dirty="0" smtClean="0">
              <a:solidFill>
                <a:srgbClr val="FF0000"/>
              </a:solidFill>
              <a:effectLst>
                <a:outerShdw blurRad="38100" dist="38100" dir="2700000" algn="tl">
                  <a:srgbClr val="000000">
                    <a:alpha val="43137"/>
                  </a:srgbClr>
                </a:outerShdw>
              </a:effectLst>
              <a:ea typeface="ＤＦ特太ゴシック体" pitchFamily="1" charset="-128"/>
            </a:endParaRPr>
          </a:p>
          <a:p>
            <a:r>
              <a:rPr kumimoji="1" lang="ja-JP" altLang="en-US" dirty="0" smtClean="0"/>
              <a:t>ただ、パフォーマンステストを行ったとき、表現力はつたなくても、</a:t>
            </a:r>
            <a:endParaRPr kumimoji="1" lang="en-US" altLang="ja-JP" dirty="0" smtClean="0"/>
          </a:p>
          <a:p>
            <a:r>
              <a:rPr kumimoji="1" lang="ja-JP" altLang="en-US" dirty="0" smtClean="0"/>
              <a:t>積極的に到達目標をクリアしようとしている態度面もありますので、</a:t>
            </a:r>
            <a:endParaRPr kumimoji="1" lang="en-US" altLang="ja-JP" dirty="0" smtClean="0"/>
          </a:p>
          <a:p>
            <a:r>
              <a:rPr kumimoji="1" lang="ja-JP" altLang="en-US" dirty="0" smtClean="0"/>
              <a:t>その場合は予め「～できる」を「</a:t>
            </a:r>
            <a:r>
              <a:rPr kumimoji="1" lang="ja-JP" altLang="en-US" dirty="0" err="1" smtClean="0"/>
              <a:t>～しようと</a:t>
            </a:r>
            <a:r>
              <a:rPr kumimoji="1" lang="ja-JP" altLang="en-US" dirty="0" smtClean="0"/>
              <a:t>している」にした評価規準を用意しておいて、</a:t>
            </a:r>
            <a:endParaRPr kumimoji="1" lang="en-US" altLang="ja-JP" dirty="0" smtClean="0"/>
          </a:p>
          <a:p>
            <a:r>
              <a:rPr kumimoji="1" lang="ja-JP" altLang="en-US" dirty="0" smtClean="0"/>
              <a:t>「コミュニケーションへの関心・意欲・態度」と両面で評価することも考えられます。</a:t>
            </a:r>
            <a:endParaRPr kumimoji="1" lang="en-US" altLang="ja-JP" dirty="0" smtClean="0"/>
          </a:p>
          <a:p>
            <a:endParaRPr kumimoji="1" lang="en-US" altLang="ja-JP" dirty="0" smtClean="0"/>
          </a:p>
          <a:p>
            <a:r>
              <a:rPr kumimoji="1" lang="ja-JP" altLang="en-US" b="1" i="1" u="sng" dirty="0" smtClean="0"/>
              <a:t>「言語や文化への知識・理解」</a:t>
            </a:r>
            <a:endParaRPr kumimoji="1" lang="en-US" altLang="ja-JP" b="1" i="1" u="sng" dirty="0" smtClean="0"/>
          </a:p>
          <a:p>
            <a:r>
              <a:rPr kumimoji="1" lang="ja-JP" altLang="en-US" dirty="0" smtClean="0"/>
              <a:t>いわゆる、語彙・語法問題、教科書の言語材料の定着を測る問題です。</a:t>
            </a:r>
            <a:endParaRPr kumimoji="1" lang="en-US" altLang="ja-JP" dirty="0" smtClean="0"/>
          </a:p>
          <a:p>
            <a:r>
              <a:rPr kumimoji="1" lang="ja-JP" altLang="en-US" dirty="0" smtClean="0"/>
              <a:t>その他、手紙の書き方や意見の構成なども入れることができると思います。</a:t>
            </a:r>
            <a:endParaRPr kumimoji="1" lang="en-US" altLang="ja-JP" dirty="0" smtClean="0"/>
          </a:p>
          <a:p>
            <a:r>
              <a:rPr kumimoji="1" lang="ja-JP" altLang="en-US" dirty="0" smtClean="0"/>
              <a:t>今までの多くの定期考査がこのタイプの問題であることが指摘されていますので、</a:t>
            </a:r>
            <a:endParaRPr kumimoji="1" lang="en-US" altLang="ja-JP" dirty="0" smtClean="0"/>
          </a:p>
          <a:p>
            <a:r>
              <a:rPr kumimoji="1" lang="ja-JP" altLang="en-US" dirty="0" smtClean="0"/>
              <a:t>もちろん、評価はしますが、割合には注意します。</a:t>
            </a:r>
            <a:endParaRPr kumimoji="1" lang="en-US" altLang="ja-JP" dirty="0" smtClean="0"/>
          </a:p>
          <a:p>
            <a:endParaRPr kumimoji="1" lang="en-US" altLang="ja-JP" dirty="0" smtClean="0"/>
          </a:p>
          <a:p>
            <a:r>
              <a:rPr kumimoji="1" lang="ja-JP" altLang="en-US" dirty="0" smtClean="0"/>
              <a:t>以上のように行いますが、それぞれの観点の重みは基本的に均等に扱い、１：１：１：１</a:t>
            </a:r>
            <a:endParaRPr kumimoji="1" lang="en-US" altLang="ja-JP" dirty="0" smtClean="0"/>
          </a:p>
          <a:p>
            <a:r>
              <a:rPr kumimoji="1" lang="ja-JP" altLang="en-US" dirty="0" smtClean="0"/>
              <a:t>評価の満点が１００点であれば、</a:t>
            </a:r>
            <a:endParaRPr kumimoji="1" lang="en-US" altLang="ja-JP" dirty="0" smtClean="0"/>
          </a:p>
          <a:p>
            <a:r>
              <a:rPr kumimoji="1" lang="ja-JP" altLang="en-US" dirty="0" smtClean="0"/>
              <a:t>「関心・意欲・態度」２５点、「表現の能力」２５点、「理解の能力」２５点、「言語・文化」２５点</a:t>
            </a:r>
            <a:endParaRPr kumimoji="1" lang="en-US" altLang="ja-JP" dirty="0" smtClean="0"/>
          </a:p>
          <a:p>
            <a:r>
              <a:rPr kumimoji="1" lang="ja-JP" altLang="en-US" dirty="0" smtClean="0"/>
              <a:t>となるようにします。</a:t>
            </a:r>
            <a:endParaRPr kumimoji="1" lang="en-US" altLang="ja-JP" dirty="0" smtClean="0"/>
          </a:p>
          <a:p>
            <a:r>
              <a:rPr kumimoji="1" lang="ja-JP" altLang="en-US" dirty="0" smtClean="0"/>
              <a:t>どうしても１：１：１：１にならないようであれば、おおよそ１：１：１：１にすればいいと思います。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3E596626-12F5-4193-9C24-C38A8D79E78D}" type="slidenum">
              <a:rPr kumimoji="1" lang="ja-JP" altLang="en-US" smtClean="0"/>
              <a:pPr/>
              <a:t>15</a:t>
            </a:fld>
            <a:endParaRPr kumimoji="1" lang="ja-JP" altLang="en-US" dirty="0"/>
          </a:p>
        </p:txBody>
      </p:sp>
    </p:spTree>
    <p:extLst>
      <p:ext uri="{BB962C8B-B14F-4D97-AF65-F5344CB8AC3E}">
        <p14:creationId xmlns:p14="http://schemas.microsoft.com/office/powerpoint/2010/main" val="224945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D1C9B0D-67C3-49FC-95F3-48A37F195A1B}" type="datetimeFigureOut">
              <a:rPr kumimoji="1" lang="ja-JP" altLang="en-US" smtClean="0"/>
              <a:pPr/>
              <a:t>2015/1/13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789FFE-6D0F-418C-B4B6-DBB9D708DE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C9B0D-67C3-49FC-95F3-48A37F195A1B}" type="datetimeFigureOut">
              <a:rPr kumimoji="1" lang="ja-JP" altLang="en-US" smtClean="0"/>
              <a:pPr/>
              <a:t>2015/1/13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9FFE-6D0F-418C-B4B6-DBB9D708DE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観点</a:t>
            </a:r>
            <a:r>
              <a:rPr lang="ja-JP" altLang="en-US" dirty="0" smtClean="0"/>
              <a:t>別評価について</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北海道滝川西高等学校</a:t>
            </a:r>
            <a:endParaRPr kumimoji="1" lang="en-US" altLang="ja-JP" dirty="0" smtClean="0"/>
          </a:p>
          <a:p>
            <a:r>
              <a:rPr lang="ja-JP" altLang="en-US" dirty="0"/>
              <a:t>英語科</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Can-Do </a:t>
            </a:r>
            <a:r>
              <a:rPr lang="ja-JP" altLang="en-US" dirty="0" smtClean="0"/>
              <a:t>リストと言語活動</a:t>
            </a:r>
            <a:endParaRPr kumimoji="1" lang="ja-JP" altLang="en-US" dirty="0"/>
          </a:p>
        </p:txBody>
      </p:sp>
      <p:sp>
        <p:nvSpPr>
          <p:cNvPr id="3" name="コンテンツ プレースホルダ 2"/>
          <p:cNvSpPr>
            <a:spLocks noGrp="1"/>
          </p:cNvSpPr>
          <p:nvPr>
            <p:ph idx="1"/>
          </p:nvPr>
        </p:nvSpPr>
        <p:spPr>
          <a:xfrm>
            <a:off x="457200" y="1340768"/>
            <a:ext cx="8229600" cy="5256584"/>
          </a:xfrm>
        </p:spPr>
        <p:txBody>
          <a:bodyPr>
            <a:normAutofit fontScale="92500" lnSpcReduction="20000"/>
          </a:bodyPr>
          <a:lstStyle/>
          <a:p>
            <a:pPr>
              <a:buNone/>
            </a:pPr>
            <a:r>
              <a:rPr lang="ja-JP" altLang="en-US" sz="5400" dirty="0" smtClean="0"/>
              <a:t>普通科２年　　　　　　　　　　　　　　　　　　　　　　　　　　　　 </a:t>
            </a:r>
            <a:endParaRPr lang="en-US" altLang="ja-JP" sz="5400" dirty="0" smtClean="0"/>
          </a:p>
          <a:p>
            <a:pPr>
              <a:buNone/>
            </a:pPr>
            <a:r>
              <a:rPr lang="en-US" altLang="ja-JP" sz="5400" dirty="0" smtClean="0">
                <a:solidFill>
                  <a:srgbClr val="FF0000"/>
                </a:solidFill>
              </a:rPr>
              <a:t>Small Talk</a:t>
            </a:r>
          </a:p>
          <a:p>
            <a:pPr>
              <a:buNone/>
            </a:pPr>
            <a:r>
              <a:rPr lang="ja-JP" altLang="en-US" dirty="0" smtClean="0"/>
              <a:t>・身近な出来事について（準２級レベル）</a:t>
            </a:r>
            <a:endParaRPr lang="en-US" altLang="ja-JP" dirty="0" smtClean="0"/>
          </a:p>
          <a:p>
            <a:pPr>
              <a:buNone/>
            </a:pPr>
            <a:r>
              <a:rPr lang="ja-JP" altLang="en-US" dirty="0" smtClean="0"/>
              <a:t>・賛成／反対　＋　理由　＋　結論</a:t>
            </a:r>
            <a:endParaRPr lang="en-US" altLang="ja-JP" dirty="0" smtClean="0"/>
          </a:p>
          <a:p>
            <a:pPr>
              <a:buNone/>
            </a:pPr>
            <a:r>
              <a:rPr lang="en-US" altLang="ja-JP" sz="5400" dirty="0" smtClean="0">
                <a:solidFill>
                  <a:srgbClr val="FF0000"/>
                </a:solidFill>
              </a:rPr>
              <a:t>Presentation</a:t>
            </a:r>
          </a:p>
          <a:p>
            <a:pPr>
              <a:buNone/>
            </a:pPr>
            <a:r>
              <a:rPr lang="ja-JP" altLang="en-US" dirty="0" smtClean="0"/>
              <a:t>・修学旅行の体験を１年生に伝える</a:t>
            </a:r>
            <a:endParaRPr lang="en-US" altLang="ja-JP" dirty="0" smtClean="0"/>
          </a:p>
          <a:p>
            <a:pPr>
              <a:buNone/>
            </a:pPr>
            <a:r>
              <a:rPr lang="en-US" altLang="ja-JP" sz="5800" dirty="0" err="1" smtClean="0">
                <a:solidFill>
                  <a:srgbClr val="FF0000"/>
                </a:solidFill>
              </a:rPr>
              <a:t>Retell,Reporting</a:t>
            </a:r>
            <a:endParaRPr lang="en-US" altLang="ja-JP" sz="5800" dirty="0" smtClean="0">
              <a:solidFill>
                <a:srgbClr val="FF0000"/>
              </a:solidFill>
            </a:endParaRPr>
          </a:p>
          <a:p>
            <a:pPr>
              <a:buNone/>
            </a:pPr>
            <a:r>
              <a:rPr lang="ja-JP" altLang="en-US" dirty="0" smtClean="0"/>
              <a:t>・学んだことを自分の言葉で伝える、教える　　　　　　</a:t>
            </a:r>
            <a:endParaRPr lang="en-US" altLang="ja-JP" dirty="0" smtClean="0"/>
          </a:p>
        </p:txBody>
      </p:sp>
    </p:spTree>
    <p:extLst>
      <p:ext uri="{BB962C8B-B14F-4D97-AF65-F5344CB8AC3E}">
        <p14:creationId xmlns:p14="http://schemas.microsoft.com/office/powerpoint/2010/main" val="207310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Can-Do </a:t>
            </a:r>
            <a:r>
              <a:rPr lang="ja-JP" altLang="en-US" dirty="0" smtClean="0"/>
              <a:t>リストと言語活動</a:t>
            </a:r>
            <a:endParaRPr kumimoji="1" lang="ja-JP" altLang="en-US" dirty="0"/>
          </a:p>
        </p:txBody>
      </p:sp>
      <p:sp>
        <p:nvSpPr>
          <p:cNvPr id="3" name="コンテンツ プレースホルダ 2"/>
          <p:cNvSpPr>
            <a:spLocks noGrp="1"/>
          </p:cNvSpPr>
          <p:nvPr>
            <p:ph idx="1"/>
          </p:nvPr>
        </p:nvSpPr>
        <p:spPr>
          <a:xfrm>
            <a:off x="457200" y="1340768"/>
            <a:ext cx="8229600" cy="5256584"/>
          </a:xfrm>
        </p:spPr>
        <p:txBody>
          <a:bodyPr>
            <a:normAutofit fontScale="85000" lnSpcReduction="20000"/>
          </a:bodyPr>
          <a:lstStyle/>
          <a:p>
            <a:pPr>
              <a:buNone/>
            </a:pPr>
            <a:r>
              <a:rPr lang="ja-JP" altLang="en-US" sz="5800" dirty="0" smtClean="0"/>
              <a:t>普通科１年</a:t>
            </a:r>
            <a:endParaRPr lang="en-US" altLang="ja-JP" sz="5800" dirty="0" smtClean="0"/>
          </a:p>
          <a:p>
            <a:pPr>
              <a:buNone/>
            </a:pPr>
            <a:r>
              <a:rPr lang="ja-JP" altLang="en-US" sz="3400" dirty="0"/>
              <a:t>・自分の考えを堂々と主張</a:t>
            </a:r>
            <a:r>
              <a:rPr lang="ja-JP" altLang="en-US" sz="3400" dirty="0" smtClean="0"/>
              <a:t>できる</a:t>
            </a:r>
            <a:endParaRPr lang="en-US" altLang="ja-JP" sz="3400" dirty="0" smtClean="0"/>
          </a:p>
          <a:p>
            <a:pPr>
              <a:buNone/>
            </a:pPr>
            <a:r>
              <a:rPr lang="en-US" altLang="ja-JP" sz="5400" dirty="0" err="1" smtClean="0">
                <a:solidFill>
                  <a:srgbClr val="FF0000"/>
                </a:solidFill>
              </a:rPr>
              <a:t>Show&amp;Tell</a:t>
            </a:r>
            <a:endParaRPr lang="en-US" altLang="ja-JP" sz="5400" dirty="0" smtClean="0">
              <a:solidFill>
                <a:srgbClr val="FF0000"/>
              </a:solidFill>
            </a:endParaRPr>
          </a:p>
          <a:p>
            <a:pPr>
              <a:buNone/>
            </a:pPr>
            <a:r>
              <a:rPr lang="ja-JP" altLang="en-US" dirty="0" smtClean="0"/>
              <a:t>・自分の宝物などを紹介する</a:t>
            </a:r>
            <a:endParaRPr lang="en-US" altLang="ja-JP" dirty="0" smtClean="0"/>
          </a:p>
          <a:p>
            <a:pPr>
              <a:buNone/>
            </a:pPr>
            <a:r>
              <a:rPr lang="en-US" altLang="ja-JP" sz="5400" dirty="0" smtClean="0">
                <a:solidFill>
                  <a:srgbClr val="FF0000"/>
                </a:solidFill>
              </a:rPr>
              <a:t>English Salon</a:t>
            </a:r>
          </a:p>
          <a:p>
            <a:pPr>
              <a:buNone/>
            </a:pPr>
            <a:r>
              <a:rPr lang="ja-JP" altLang="en-US" dirty="0" smtClean="0"/>
              <a:t>・３級レベル：自分のことについて</a:t>
            </a:r>
            <a:endParaRPr lang="en-US" altLang="ja-JP" dirty="0" smtClean="0"/>
          </a:p>
          <a:p>
            <a:pPr>
              <a:buNone/>
            </a:pPr>
            <a:r>
              <a:rPr lang="en-US" altLang="ja-JP" sz="5800" dirty="0" smtClean="0">
                <a:solidFill>
                  <a:srgbClr val="FF0000"/>
                </a:solidFill>
              </a:rPr>
              <a:t>Small Talk</a:t>
            </a:r>
          </a:p>
          <a:p>
            <a:pPr>
              <a:buNone/>
            </a:pPr>
            <a:r>
              <a:rPr lang="ja-JP" altLang="en-US" dirty="0" smtClean="0"/>
              <a:t>・</a:t>
            </a:r>
            <a:r>
              <a:rPr lang="en-US" altLang="ja-JP" dirty="0" smtClean="0"/>
              <a:t>Fluency</a:t>
            </a:r>
            <a:r>
              <a:rPr lang="ja-JP" altLang="en-US" dirty="0" smtClean="0"/>
              <a:t>重視、</a:t>
            </a:r>
            <a:r>
              <a:rPr lang="en-US" altLang="ja-JP" dirty="0" smtClean="0"/>
              <a:t>『</a:t>
            </a:r>
            <a:r>
              <a:rPr lang="ja-JP" altLang="en-US" dirty="0" smtClean="0"/>
              <a:t>聞き手</a:t>
            </a:r>
            <a:r>
              <a:rPr lang="en-US" altLang="ja-JP" dirty="0" smtClean="0"/>
              <a:t>』</a:t>
            </a:r>
            <a:r>
              <a:rPr lang="ja-JP" altLang="en-US" dirty="0" smtClean="0"/>
              <a:t>も育てる</a:t>
            </a:r>
            <a:endParaRPr lang="en-US" altLang="ja-JP" dirty="0" smtClean="0"/>
          </a:p>
          <a:p>
            <a:pPr>
              <a:buNone/>
            </a:pPr>
            <a:r>
              <a:rPr lang="ja-JP" altLang="en-US" dirty="0" smtClean="0"/>
              <a:t>・即興でも間違いを恐れずに　　　　　　　</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Can-Do</a:t>
            </a:r>
            <a:r>
              <a:rPr lang="ja-JP" altLang="en-US" dirty="0" smtClean="0"/>
              <a:t>リストと言語活動</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1"/>
          <a:ext cx="8229600" cy="40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図表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正方形/長方形 6"/>
          <p:cNvSpPr/>
          <p:nvPr/>
        </p:nvSpPr>
        <p:spPr>
          <a:xfrm>
            <a:off x="1187624" y="5445224"/>
            <a:ext cx="7051867" cy="769441"/>
          </a:xfrm>
          <a:prstGeom prst="rect">
            <a:avLst/>
          </a:prstGeom>
        </p:spPr>
        <p:txBody>
          <a:bodyPr wrap="none">
            <a:spAutoFit/>
          </a:bodyPr>
          <a:lstStyle/>
          <a:p>
            <a:r>
              <a:rPr lang="en-US" altLang="ja-JP" sz="4400" dirty="0" smtClean="0"/>
              <a:t>Small Step / Feedback</a:t>
            </a:r>
            <a:r>
              <a:rPr lang="ja-JP" altLang="en-US" sz="4400" dirty="0" smtClean="0"/>
              <a:t> </a:t>
            </a:r>
            <a:r>
              <a:rPr lang="en-US" altLang="ja-JP" sz="4400" dirty="0" smtClean="0"/>
              <a:t>/Recast</a:t>
            </a:r>
            <a:endParaRPr lang="ja-JP" alt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滝西</a:t>
            </a:r>
            <a:r>
              <a:rPr lang="en-US" altLang="ja-JP" dirty="0" smtClean="0"/>
              <a:t>Can-Do </a:t>
            </a:r>
            <a:r>
              <a:rPr lang="ja-JP" altLang="en-US" dirty="0" smtClean="0"/>
              <a:t>リスト</a:t>
            </a:r>
            <a:endParaRPr kumimoji="1" lang="ja-JP" altLang="en-US" dirty="0"/>
          </a:p>
        </p:txBody>
      </p:sp>
      <p:sp>
        <p:nvSpPr>
          <p:cNvPr id="3" name="コンテンツ プレースホルダ 2"/>
          <p:cNvSpPr>
            <a:spLocks noGrp="1"/>
          </p:cNvSpPr>
          <p:nvPr>
            <p:ph idx="1"/>
          </p:nvPr>
        </p:nvSpPr>
        <p:spPr>
          <a:xfrm>
            <a:off x="457200" y="1340768"/>
            <a:ext cx="8229600" cy="4785395"/>
          </a:xfrm>
        </p:spPr>
        <p:txBody>
          <a:bodyPr>
            <a:normAutofit/>
          </a:bodyPr>
          <a:lstStyle/>
          <a:p>
            <a:r>
              <a:rPr lang="ja-JP" altLang="ja-JP" dirty="0" smtClean="0"/>
              <a:t>英検</a:t>
            </a:r>
            <a:r>
              <a:rPr lang="ja-JP" altLang="en-US" dirty="0" smtClean="0"/>
              <a:t>、</a:t>
            </a:r>
            <a:r>
              <a:rPr lang="en-US" altLang="ja-JP" dirty="0" smtClean="0"/>
              <a:t>GTEC </a:t>
            </a:r>
            <a:r>
              <a:rPr lang="ja-JP" altLang="ja-JP" dirty="0" smtClean="0"/>
              <a:t>等の</a:t>
            </a:r>
            <a:r>
              <a:rPr lang="en-US" altLang="ja-JP" dirty="0" smtClean="0"/>
              <a:t>Can-Do Statements</a:t>
            </a:r>
            <a:r>
              <a:rPr lang="ja-JP" altLang="ja-JP" dirty="0" smtClean="0"/>
              <a:t>を参考</a:t>
            </a:r>
            <a:endParaRPr lang="en-US" altLang="ja-JP" dirty="0" smtClean="0"/>
          </a:p>
          <a:p>
            <a:r>
              <a:rPr lang="ja-JP" altLang="en-US" dirty="0" smtClean="0"/>
              <a:t>英語科全</a:t>
            </a:r>
            <a:r>
              <a:rPr lang="ja-JP" altLang="ja-JP" dirty="0" smtClean="0"/>
              <a:t>教員</a:t>
            </a:r>
            <a:r>
              <a:rPr lang="ja-JP" altLang="en-US" dirty="0" smtClean="0"/>
              <a:t>・全生徒で</a:t>
            </a:r>
            <a:r>
              <a:rPr lang="ja-JP" altLang="ja-JP" dirty="0" smtClean="0"/>
              <a:t>共有</a:t>
            </a:r>
            <a:endParaRPr lang="en-US" altLang="ja-JP" dirty="0" smtClean="0"/>
          </a:p>
          <a:p>
            <a:pPr>
              <a:buNone/>
            </a:pPr>
            <a:r>
              <a:rPr lang="ja-JP" altLang="en-US" sz="2400" b="1" dirty="0" smtClean="0"/>
              <a:t>　</a:t>
            </a:r>
            <a:r>
              <a:rPr lang="ja-JP" altLang="en-US" sz="2400" b="1" dirty="0" smtClean="0">
                <a:solidFill>
                  <a:srgbClr val="FF0000"/>
                </a:solidFill>
              </a:rPr>
              <a:t>⇒ＨＰで閲覧可</a:t>
            </a:r>
            <a:endParaRPr lang="en-US" altLang="ja-JP" sz="2400" b="1" dirty="0" smtClean="0">
              <a:solidFill>
                <a:srgbClr val="FF0000"/>
              </a:solidFill>
            </a:endParaRPr>
          </a:p>
          <a:p>
            <a:pPr>
              <a:buNone/>
            </a:pPr>
            <a:r>
              <a:rPr lang="ja-JP" altLang="en-US" sz="2400" b="1" dirty="0" smtClean="0">
                <a:solidFill>
                  <a:srgbClr val="FF0000"/>
                </a:solidFill>
              </a:rPr>
              <a:t>　⇒シラバスとリンク</a:t>
            </a:r>
            <a:endParaRPr lang="en-US" altLang="ja-JP" sz="2400" b="1" dirty="0" smtClean="0">
              <a:solidFill>
                <a:srgbClr val="FF0000"/>
              </a:solidFill>
            </a:endParaRPr>
          </a:p>
          <a:p>
            <a:pPr>
              <a:buNone/>
            </a:pPr>
            <a:r>
              <a:rPr lang="ja-JP" altLang="en-US" sz="2400" b="1" dirty="0" smtClean="0">
                <a:solidFill>
                  <a:srgbClr val="FF0000"/>
                </a:solidFill>
              </a:rPr>
              <a:t>　⇒年度初めにオリエンテーション</a:t>
            </a:r>
            <a:endParaRPr lang="en-US" altLang="ja-JP" sz="2400" b="1" dirty="0" smtClean="0">
              <a:solidFill>
                <a:srgbClr val="FF0000"/>
              </a:solidFill>
            </a:endParaRPr>
          </a:p>
          <a:p>
            <a:pPr>
              <a:buNone/>
            </a:pPr>
            <a:r>
              <a:rPr lang="ja-JP" altLang="en-US" sz="2400" b="1" dirty="0" smtClean="0">
                <a:solidFill>
                  <a:srgbClr val="FF0000"/>
                </a:solidFill>
              </a:rPr>
              <a:t>　⇒</a:t>
            </a:r>
            <a:r>
              <a:rPr lang="en-US" altLang="ja-JP" sz="2400" b="1" dirty="0" smtClean="0">
                <a:solidFill>
                  <a:srgbClr val="FF0000"/>
                </a:solidFill>
              </a:rPr>
              <a:t>Can-Do</a:t>
            </a:r>
            <a:r>
              <a:rPr lang="ja-JP" altLang="en-US" sz="2400" b="1" dirty="0" smtClean="0">
                <a:solidFill>
                  <a:srgbClr val="FF0000"/>
                </a:solidFill>
              </a:rPr>
              <a:t>項目の</a:t>
            </a:r>
            <a:r>
              <a:rPr lang="ja-JP" altLang="ja-JP" sz="2400" b="1" dirty="0" smtClean="0">
                <a:solidFill>
                  <a:srgbClr val="FF0000"/>
                </a:solidFill>
              </a:rPr>
              <a:t>達成</a:t>
            </a:r>
            <a:r>
              <a:rPr lang="ja-JP" altLang="en-US" sz="2400" b="1" dirty="0" smtClean="0">
                <a:solidFill>
                  <a:srgbClr val="FF0000"/>
                </a:solidFill>
              </a:rPr>
              <a:t>をねらった</a:t>
            </a:r>
            <a:r>
              <a:rPr lang="ja-JP" altLang="ja-JP" sz="2400" b="1" dirty="0" smtClean="0">
                <a:solidFill>
                  <a:srgbClr val="FF0000"/>
                </a:solidFill>
              </a:rPr>
              <a:t>授業</a:t>
            </a:r>
            <a:r>
              <a:rPr lang="ja-JP" altLang="en-US" sz="2400" b="1" dirty="0" smtClean="0">
                <a:solidFill>
                  <a:srgbClr val="FF0000"/>
                </a:solidFill>
              </a:rPr>
              <a:t>展開</a:t>
            </a:r>
            <a:endParaRPr lang="en-US" altLang="ja-JP" sz="2400" b="1" dirty="0" smtClean="0">
              <a:solidFill>
                <a:srgbClr val="FF0000"/>
              </a:solidFill>
            </a:endParaRPr>
          </a:p>
          <a:p>
            <a:r>
              <a:rPr lang="ja-JP" altLang="ja-JP" dirty="0" smtClean="0"/>
              <a:t>学校（学科）の特色や生徒の実態</a:t>
            </a:r>
            <a:r>
              <a:rPr lang="ja-JP" altLang="en-US" dirty="0" smtClean="0"/>
              <a:t>をふまえて</a:t>
            </a:r>
            <a:endParaRPr lang="en-US" altLang="ja-JP" dirty="0" smtClean="0"/>
          </a:p>
          <a:p>
            <a:pPr>
              <a:buNone/>
            </a:pPr>
            <a:r>
              <a:rPr lang="ja-JP" altLang="en-US" sz="2400" b="1" dirty="0" smtClean="0">
                <a:solidFill>
                  <a:srgbClr val="FF0000"/>
                </a:solidFill>
              </a:rPr>
              <a:t>⇒年度ごとにマイナーチェンジ</a:t>
            </a:r>
            <a:endParaRPr lang="ja-JP" altLang="ja-JP" sz="2400" b="1" dirty="0" smtClean="0">
              <a:solidFill>
                <a:srgbClr val="FF0000"/>
              </a:solidFill>
            </a:endParaRPr>
          </a:p>
          <a:p>
            <a:endParaRPr lang="en-US" altLang="ja-JP" dirty="0" smtClean="0"/>
          </a:p>
        </p:txBody>
      </p:sp>
    </p:spTree>
    <p:extLst>
      <p:ext uri="{BB962C8B-B14F-4D97-AF65-F5344CB8AC3E}">
        <p14:creationId xmlns:p14="http://schemas.microsoft.com/office/powerpoint/2010/main" val="363519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332656"/>
            <a:ext cx="8610600" cy="936104"/>
          </a:xfrm>
        </p:spPr>
        <p:txBody>
          <a:bodyPr>
            <a:normAutofit fontScale="90000"/>
          </a:bodyPr>
          <a:lstStyle/>
          <a:p>
            <a:pPr algn="l"/>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滝西フォーマット（Ｈ１９～）</a:t>
            </a:r>
            <a:r>
              <a:rPr kumimoji="1" lang="en-US" altLang="ja-JP" dirty="0" smtClean="0"/>
              <a:t/>
            </a:r>
            <a:br>
              <a:rPr kumimoji="1" lang="en-US" altLang="ja-JP" dirty="0" smtClean="0"/>
            </a:br>
            <a:r>
              <a:rPr kumimoji="1" lang="ja-JP" altLang="en-US" dirty="0" smtClean="0"/>
              <a:t>　　</a:t>
            </a:r>
            <a:endParaRPr kumimoji="1" lang="ja-JP" altLang="en-US" dirty="0"/>
          </a:p>
        </p:txBody>
      </p:sp>
      <p:sp>
        <p:nvSpPr>
          <p:cNvPr id="3" name="コンテンツ プレースホルダ 2"/>
          <p:cNvSpPr>
            <a:spLocks noGrp="1"/>
          </p:cNvSpPr>
          <p:nvPr>
            <p:ph idx="1"/>
          </p:nvPr>
        </p:nvSpPr>
        <p:spPr>
          <a:xfrm>
            <a:off x="228600" y="1143000"/>
            <a:ext cx="8705088" cy="5454352"/>
          </a:xfrm>
        </p:spPr>
        <p:txBody>
          <a:bodyPr/>
          <a:lstStyle/>
          <a:p>
            <a:pPr>
              <a:buNone/>
            </a:pPr>
            <a:endParaRPr kumimoji="1" lang="en-US" altLang="ja-JP" dirty="0" smtClean="0"/>
          </a:p>
          <a:p>
            <a:pPr>
              <a:buNone/>
            </a:pPr>
            <a:endParaRPr kumimoji="1" lang="ja-JP" altLang="en-US" dirty="0"/>
          </a:p>
        </p:txBody>
      </p:sp>
      <p:sp>
        <p:nvSpPr>
          <p:cNvPr id="4" name="角丸四角形 3"/>
          <p:cNvSpPr/>
          <p:nvPr/>
        </p:nvSpPr>
        <p:spPr>
          <a:xfrm>
            <a:off x="762000" y="1600200"/>
            <a:ext cx="7772400" cy="6858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ea typeface="ＤＦ特太ゴシック体" pitchFamily="1" charset="-128"/>
              </a:rPr>
              <a:t>滝西英語の基本スタイル　</a:t>
            </a:r>
            <a:endParaRPr kumimoji="1" lang="ja-JP" altLang="en-US" sz="3200" dirty="0">
              <a:ea typeface="ＤＦ特太ゴシック体" pitchFamily="1" charset="-128"/>
            </a:endParaRPr>
          </a:p>
        </p:txBody>
      </p:sp>
      <p:sp>
        <p:nvSpPr>
          <p:cNvPr id="5" name="角丸四角形 4"/>
          <p:cNvSpPr/>
          <p:nvPr/>
        </p:nvSpPr>
        <p:spPr>
          <a:xfrm>
            <a:off x="755576" y="2852936"/>
            <a:ext cx="2520280" cy="16002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ea typeface="ＤＦ特太ゴシック体" pitchFamily="1" charset="-128"/>
              </a:rPr>
              <a:t>Input</a:t>
            </a:r>
          </a:p>
          <a:p>
            <a:pPr algn="ctr"/>
            <a:r>
              <a:rPr kumimoji="1" lang="ja-JP" altLang="en-US" sz="2000" b="1" dirty="0" smtClean="0">
                <a:ea typeface="ＤＦ特太ゴシック体" pitchFamily="1" charset="-128"/>
              </a:rPr>
              <a:t>↓</a:t>
            </a:r>
            <a:endParaRPr kumimoji="1" lang="en-US" altLang="ja-JP" sz="2000" b="1" dirty="0" smtClean="0">
              <a:ea typeface="ＤＦ特太ゴシック体" pitchFamily="1" charset="-128"/>
            </a:endParaRPr>
          </a:p>
          <a:p>
            <a:pPr algn="ctr"/>
            <a:r>
              <a:rPr kumimoji="1" lang="en-US" altLang="ja-JP" sz="2000" b="1" dirty="0" smtClean="0">
                <a:ea typeface="ＤＦ特太ゴシック体" pitchFamily="1" charset="-128"/>
              </a:rPr>
              <a:t>Intake</a:t>
            </a:r>
          </a:p>
          <a:p>
            <a:pPr algn="ctr"/>
            <a:r>
              <a:rPr lang="ja-JP" altLang="en-US" sz="2000" b="1" dirty="0" smtClean="0">
                <a:ea typeface="ＤＦ特太ゴシック体" pitchFamily="1" charset="-128"/>
              </a:rPr>
              <a:t>↓</a:t>
            </a:r>
            <a:endParaRPr lang="en-US" altLang="ja-JP" sz="2000" b="1" dirty="0" smtClean="0">
              <a:ea typeface="ＤＦ特太ゴシック体" pitchFamily="1" charset="-128"/>
            </a:endParaRPr>
          </a:p>
          <a:p>
            <a:pPr algn="ctr"/>
            <a:r>
              <a:rPr kumimoji="1" lang="en-US" altLang="ja-JP" sz="2000" b="1" dirty="0" smtClean="0">
                <a:ea typeface="ＤＦ特太ゴシック体" pitchFamily="1" charset="-128"/>
              </a:rPr>
              <a:t>Output</a:t>
            </a:r>
            <a:endParaRPr kumimoji="1" lang="ja-JP" altLang="en-US" sz="2000" b="1" dirty="0">
              <a:ea typeface="ＤＦ特太ゴシック体" pitchFamily="1" charset="-128"/>
            </a:endParaRPr>
          </a:p>
        </p:txBody>
      </p:sp>
      <p:sp>
        <p:nvSpPr>
          <p:cNvPr id="6" name="角丸四角形 5"/>
          <p:cNvSpPr/>
          <p:nvPr/>
        </p:nvSpPr>
        <p:spPr>
          <a:xfrm>
            <a:off x="3419872" y="2780928"/>
            <a:ext cx="2520280" cy="1638672"/>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ea typeface="ＤＦ特太ゴシック体" pitchFamily="1" charset="-128"/>
            </a:endParaRPr>
          </a:p>
          <a:p>
            <a:pPr algn="ctr"/>
            <a:r>
              <a:rPr lang="en-US" altLang="ja-JP" sz="2800" dirty="0" smtClean="0">
                <a:ea typeface="ＤＦ特太ゴシック体" pitchFamily="1" charset="-128"/>
              </a:rPr>
              <a:t>Pair/</a:t>
            </a:r>
          </a:p>
          <a:p>
            <a:pPr algn="ctr"/>
            <a:r>
              <a:rPr lang="en-US" altLang="ja-JP" sz="2800" dirty="0" smtClean="0">
                <a:ea typeface="ＤＦ特太ゴシック体" pitchFamily="1" charset="-128"/>
              </a:rPr>
              <a:t>Group </a:t>
            </a:r>
          </a:p>
          <a:p>
            <a:pPr algn="ctr"/>
            <a:r>
              <a:rPr lang="en-US" altLang="ja-JP" sz="2800" dirty="0" smtClean="0">
                <a:ea typeface="ＤＦ特太ゴシック体" pitchFamily="1" charset="-128"/>
              </a:rPr>
              <a:t>Work</a:t>
            </a:r>
          </a:p>
          <a:p>
            <a:pPr algn="ctr"/>
            <a:endParaRPr kumimoji="1" lang="en-US" altLang="ja-JP" sz="1400" dirty="0" smtClean="0">
              <a:ea typeface="ＤＦ特太ゴシック体" pitchFamily="1" charset="-128"/>
            </a:endParaRPr>
          </a:p>
        </p:txBody>
      </p:sp>
      <p:sp>
        <p:nvSpPr>
          <p:cNvPr id="7" name="角丸四角形 6"/>
          <p:cNvSpPr/>
          <p:nvPr/>
        </p:nvSpPr>
        <p:spPr>
          <a:xfrm>
            <a:off x="6084168" y="2780928"/>
            <a:ext cx="2396480" cy="165618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ea typeface="ＤＦ特太ゴシック体" pitchFamily="1" charset="-128"/>
              </a:rPr>
              <a:t>(Almost)</a:t>
            </a:r>
          </a:p>
          <a:p>
            <a:pPr algn="ctr"/>
            <a:r>
              <a:rPr lang="en-US" altLang="ja-JP" sz="2800" dirty="0" smtClean="0">
                <a:ea typeface="ＤＦ特太ゴシック体" pitchFamily="1" charset="-128"/>
              </a:rPr>
              <a:t>All</a:t>
            </a:r>
            <a:endParaRPr lang="en-US" altLang="ja-JP" sz="2800" dirty="0">
              <a:ea typeface="ＤＦ特太ゴシック体" pitchFamily="1" charset="-128"/>
            </a:endParaRPr>
          </a:p>
          <a:p>
            <a:pPr algn="ctr"/>
            <a:r>
              <a:rPr lang="en-US" altLang="ja-JP" sz="2800" dirty="0" smtClean="0">
                <a:ea typeface="ＤＦ特太ゴシック体" pitchFamily="1" charset="-128"/>
              </a:rPr>
              <a:t>English</a:t>
            </a:r>
            <a:endParaRPr kumimoji="1" lang="en-US" altLang="ja-JP" sz="2800" dirty="0" smtClean="0">
              <a:ea typeface="ＤＦ特太ゴシック体" pitchFamily="1" charset="-128"/>
            </a:endParaRPr>
          </a:p>
        </p:txBody>
      </p:sp>
      <p:sp>
        <p:nvSpPr>
          <p:cNvPr id="8" name="下矢印 7"/>
          <p:cNvSpPr/>
          <p:nvPr/>
        </p:nvSpPr>
        <p:spPr>
          <a:xfrm>
            <a:off x="1691680" y="2420888"/>
            <a:ext cx="609600" cy="3048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283968" y="2420888"/>
            <a:ext cx="609600" cy="3048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7020272" y="2420888"/>
            <a:ext cx="609600" cy="3048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27584" y="4953000"/>
            <a:ext cx="7632848" cy="106828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bg1"/>
                </a:solidFill>
                <a:latin typeface="AR P丸ゴシック体M04" pitchFamily="50" charset="-128"/>
                <a:ea typeface="AR P丸ゴシック体M04" pitchFamily="50" charset="-128"/>
              </a:rPr>
              <a:t>英語コミュニケーション能力の育成</a:t>
            </a:r>
            <a:endParaRPr kumimoji="1" lang="en-US" altLang="ja-JP" sz="2800" b="1" dirty="0" smtClean="0">
              <a:solidFill>
                <a:schemeClr val="bg1"/>
              </a:solidFill>
              <a:latin typeface="AR P丸ゴシック体M04" pitchFamily="50" charset="-128"/>
              <a:ea typeface="AR P丸ゴシック体M04" pitchFamily="50" charset="-128"/>
            </a:endParaRPr>
          </a:p>
        </p:txBody>
      </p:sp>
      <p:sp>
        <p:nvSpPr>
          <p:cNvPr id="21" name="下矢印 20"/>
          <p:cNvSpPr/>
          <p:nvPr/>
        </p:nvSpPr>
        <p:spPr>
          <a:xfrm>
            <a:off x="1691680" y="4509120"/>
            <a:ext cx="609600" cy="30480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4283968" y="4509120"/>
            <a:ext cx="609600" cy="30480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7020272" y="4509120"/>
            <a:ext cx="609600" cy="30480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899592" y="6093296"/>
            <a:ext cx="7391400"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3600" dirty="0" smtClean="0">
                <a:solidFill>
                  <a:srgbClr val="FF0066"/>
                </a:solidFill>
              </a:rPr>
              <a:t>Let’s make many mistakes!</a:t>
            </a:r>
            <a:endParaRPr kumimoji="1" lang="ja-JP" altLang="en-US" sz="3600" dirty="0">
              <a:solidFill>
                <a:srgbClr val="FF0066"/>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eaLnBrk="1" fontAlgn="auto" hangingPunct="1">
              <a:spcAft>
                <a:spcPts val="0"/>
              </a:spcAft>
              <a:defRPr/>
            </a:pPr>
            <a:r>
              <a:rPr lang="ja-JP" altLang="en-US" dirty="0" smtClean="0"/>
              <a:t>観点別評価</a:t>
            </a:r>
            <a:endParaRPr lang="ja-JP" altLang="en-US" dirty="0"/>
          </a:p>
        </p:txBody>
      </p:sp>
      <p:sp>
        <p:nvSpPr>
          <p:cNvPr id="3" name="コンテンツ プレースホルダ 2"/>
          <p:cNvSpPr>
            <a:spLocks noGrp="1"/>
          </p:cNvSpPr>
          <p:nvPr>
            <p:ph idx="1"/>
          </p:nvPr>
        </p:nvSpPr>
        <p:spPr>
          <a:xfrm>
            <a:off x="395536" y="1412776"/>
            <a:ext cx="8568952" cy="4713387"/>
          </a:xfrm>
        </p:spPr>
        <p:txBody>
          <a:bodyPr rtlCol="0">
            <a:normAutofit/>
          </a:bodyPr>
          <a:lstStyle/>
          <a:p>
            <a:pPr>
              <a:buClr>
                <a:schemeClr val="accent1">
                  <a:shade val="75000"/>
                </a:schemeClr>
              </a:buClr>
              <a:buNone/>
              <a:defRPr/>
            </a:pPr>
            <a:r>
              <a:rPr lang="ja-JP" altLang="en-US" sz="2600" dirty="0">
                <a:latin typeface="+mj-ea"/>
              </a:rPr>
              <a:t>①関心・意欲・態度　　 ②外国語</a:t>
            </a:r>
            <a:r>
              <a:rPr lang="ja-JP" altLang="en-US" sz="2600" dirty="0">
                <a:solidFill>
                  <a:srgbClr val="FF0000"/>
                </a:solidFill>
                <a:latin typeface="+mj-ea"/>
              </a:rPr>
              <a:t>表現</a:t>
            </a:r>
            <a:r>
              <a:rPr lang="ja-JP" altLang="en-US" sz="2600" dirty="0">
                <a:latin typeface="+mj-ea"/>
              </a:rPr>
              <a:t>の能力（</a:t>
            </a:r>
            <a:r>
              <a:rPr lang="ja-JP" altLang="en-US" sz="2600" dirty="0">
                <a:solidFill>
                  <a:srgbClr val="FF0000"/>
                </a:solidFill>
                <a:latin typeface="+mj-ea"/>
              </a:rPr>
              <a:t>話す・書く</a:t>
            </a:r>
            <a:r>
              <a:rPr lang="ja-JP" altLang="en-US" sz="2600" dirty="0">
                <a:latin typeface="+mj-ea"/>
              </a:rPr>
              <a:t>）　　　　</a:t>
            </a:r>
            <a:r>
              <a:rPr lang="ja-JP" altLang="en-US" sz="2600" dirty="0"/>
              <a:t>　　</a:t>
            </a:r>
            <a:endParaRPr lang="en-US" altLang="ja-JP" sz="2600" dirty="0"/>
          </a:p>
          <a:p>
            <a:pPr>
              <a:buClr>
                <a:schemeClr val="accent1">
                  <a:shade val="75000"/>
                </a:schemeClr>
              </a:buClr>
              <a:buNone/>
              <a:defRPr/>
            </a:pPr>
            <a:r>
              <a:rPr lang="ja-JP" altLang="en-US" sz="2600" dirty="0">
                <a:latin typeface="+mj-ea"/>
              </a:rPr>
              <a:t>③外国語理解の能力（読む・聞く）　</a:t>
            </a:r>
            <a:r>
              <a:rPr lang="ja-JP" altLang="en-US" sz="2600" dirty="0"/>
              <a:t>④言語文化の知識・理解</a:t>
            </a:r>
            <a:r>
              <a:rPr lang="ja-JP" altLang="en-US" sz="2600" dirty="0" smtClean="0"/>
              <a:t>　</a:t>
            </a:r>
            <a:r>
              <a:rPr lang="ja-JP" altLang="en-US" sz="2800" dirty="0" smtClean="0">
                <a:solidFill>
                  <a:schemeClr val="tx2">
                    <a:lumMod val="50000"/>
                  </a:schemeClr>
                </a:solidFill>
                <a:latin typeface="+mj-ea"/>
                <a:ea typeface="+mj-ea"/>
              </a:rPr>
              <a:t>　　　</a:t>
            </a:r>
            <a:r>
              <a:rPr lang="ja-JP" altLang="en-US" sz="2800" dirty="0" smtClean="0"/>
              <a:t>　　　</a:t>
            </a:r>
            <a:endParaRPr lang="en-US" altLang="ja-JP" sz="2800" dirty="0" smtClean="0"/>
          </a:p>
          <a:p>
            <a:pPr eaLnBrk="1" fontAlgn="auto" hangingPunct="1">
              <a:spcAft>
                <a:spcPts val="0"/>
              </a:spcAft>
              <a:buClr>
                <a:schemeClr val="accent1">
                  <a:shade val="75000"/>
                </a:schemeClr>
              </a:buClr>
              <a:buFont typeface="Wingdings"/>
              <a:buNone/>
              <a:defRPr/>
            </a:pPr>
            <a:endParaRPr lang="en-US" altLang="ja-JP" dirty="0" smtClean="0">
              <a:solidFill>
                <a:srgbClr val="FF0000"/>
              </a:solidFill>
            </a:endParaRPr>
          </a:p>
          <a:p>
            <a:pPr eaLnBrk="1" fontAlgn="auto" hangingPunct="1">
              <a:spcAft>
                <a:spcPts val="0"/>
              </a:spcAft>
              <a:buClr>
                <a:schemeClr val="accent1">
                  <a:shade val="75000"/>
                </a:schemeClr>
              </a:buClr>
              <a:buFont typeface="Wingdings"/>
              <a:buNone/>
              <a:defRPr/>
            </a:pPr>
            <a:r>
              <a:rPr lang="ja-JP" altLang="en-US" dirty="0" smtClean="0"/>
              <a:t>　　　</a:t>
            </a:r>
            <a:endParaRPr lang="en-US" altLang="ja-JP" dirty="0" smtClean="0"/>
          </a:p>
          <a:p>
            <a:pPr eaLnBrk="1" fontAlgn="auto" hangingPunct="1">
              <a:spcAft>
                <a:spcPts val="0"/>
              </a:spcAft>
              <a:buClr>
                <a:schemeClr val="accent1">
                  <a:shade val="75000"/>
                </a:schemeClr>
              </a:buClr>
              <a:buFont typeface="Wingdings"/>
              <a:buNone/>
              <a:defRPr/>
            </a:pPr>
            <a:endParaRPr lang="ja-JP" altLang="en-US" dirty="0"/>
          </a:p>
        </p:txBody>
      </p:sp>
      <p:sp>
        <p:nvSpPr>
          <p:cNvPr id="4" name="下矢印 3"/>
          <p:cNvSpPr/>
          <p:nvPr/>
        </p:nvSpPr>
        <p:spPr>
          <a:xfrm>
            <a:off x="2051720" y="2564904"/>
            <a:ext cx="484632"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5" name="正方形/長方形 4"/>
          <p:cNvSpPr/>
          <p:nvPr/>
        </p:nvSpPr>
        <p:spPr>
          <a:xfrm>
            <a:off x="323528" y="2852936"/>
            <a:ext cx="8496944" cy="830997"/>
          </a:xfrm>
          <a:prstGeom prst="rect">
            <a:avLst/>
          </a:prstGeom>
        </p:spPr>
        <p:txBody>
          <a:bodyPr wrap="square">
            <a:spAutoFit/>
          </a:bodyPr>
          <a:lstStyle/>
          <a:p>
            <a:r>
              <a:rPr lang="ja-JP" altLang="en-US" sz="4800" dirty="0" smtClean="0"/>
              <a:t> </a:t>
            </a:r>
            <a:r>
              <a:rPr lang="en-US" altLang="ja-JP" sz="3600" dirty="0" smtClean="0"/>
              <a:t>Can-Do</a:t>
            </a:r>
            <a:r>
              <a:rPr lang="ja-JP" altLang="en-US" sz="3600" dirty="0" smtClean="0"/>
              <a:t> リスト　＋　シラバスに明記　</a:t>
            </a:r>
            <a:endParaRPr lang="en-US" altLang="ja-JP" sz="3600" dirty="0" smtClean="0"/>
          </a:p>
        </p:txBody>
      </p:sp>
      <p:sp>
        <p:nvSpPr>
          <p:cNvPr id="6" name="下矢印 5"/>
          <p:cNvSpPr/>
          <p:nvPr/>
        </p:nvSpPr>
        <p:spPr>
          <a:xfrm>
            <a:off x="2051720" y="3645024"/>
            <a:ext cx="484632"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707904" y="5013176"/>
            <a:ext cx="4032448" cy="830997"/>
          </a:xfrm>
          <a:prstGeom prst="rect">
            <a:avLst/>
          </a:prstGeom>
        </p:spPr>
        <p:txBody>
          <a:bodyPr wrap="square">
            <a:spAutoFit/>
          </a:bodyPr>
          <a:lstStyle/>
          <a:p>
            <a:r>
              <a:rPr lang="ja-JP" altLang="en-US" sz="4800" dirty="0" smtClean="0"/>
              <a:t> </a:t>
            </a:r>
            <a:endParaRPr lang="ja-JP" altLang="en-US" sz="4800" dirty="0"/>
          </a:p>
        </p:txBody>
      </p:sp>
      <p:sp>
        <p:nvSpPr>
          <p:cNvPr id="8" name="正方形/長方形 7"/>
          <p:cNvSpPr/>
          <p:nvPr/>
        </p:nvSpPr>
        <p:spPr>
          <a:xfrm>
            <a:off x="179512" y="4797152"/>
            <a:ext cx="7992888" cy="830997"/>
          </a:xfrm>
          <a:prstGeom prst="rect">
            <a:avLst/>
          </a:prstGeom>
        </p:spPr>
        <p:txBody>
          <a:bodyPr wrap="square">
            <a:spAutoFit/>
          </a:bodyPr>
          <a:lstStyle/>
          <a:p>
            <a:r>
              <a:rPr lang="ja-JP" altLang="en-US" sz="4800" dirty="0" smtClean="0"/>
              <a:t> </a:t>
            </a:r>
            <a:r>
              <a:rPr lang="ja-JP" altLang="en-US" sz="4800" dirty="0"/>
              <a:t> </a:t>
            </a:r>
            <a:r>
              <a:rPr lang="ja-JP" altLang="en-US" sz="3600" dirty="0" smtClean="0"/>
              <a:t>定期考査　＋　</a:t>
            </a:r>
            <a:r>
              <a:rPr lang="en-US" altLang="ja-JP" sz="3600" b="1" dirty="0" smtClean="0"/>
              <a:t>Performance Test</a:t>
            </a:r>
            <a:endParaRPr lang="ja-JP" altLang="en-US" sz="3600" b="1" dirty="0"/>
          </a:p>
        </p:txBody>
      </p:sp>
      <p:sp>
        <p:nvSpPr>
          <p:cNvPr id="9" name="下矢印 8"/>
          <p:cNvSpPr/>
          <p:nvPr/>
        </p:nvSpPr>
        <p:spPr>
          <a:xfrm>
            <a:off x="2051720" y="4581128"/>
            <a:ext cx="484632"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23528" y="5733256"/>
            <a:ext cx="8208912" cy="830997"/>
          </a:xfrm>
          <a:prstGeom prst="rect">
            <a:avLst/>
          </a:prstGeom>
        </p:spPr>
        <p:txBody>
          <a:bodyPr wrap="square">
            <a:spAutoFit/>
          </a:bodyPr>
          <a:lstStyle/>
          <a:p>
            <a:r>
              <a:rPr lang="ja-JP" altLang="en-US" sz="4800" dirty="0" smtClean="0"/>
              <a:t> </a:t>
            </a:r>
            <a:r>
              <a:rPr lang="ja-JP" altLang="en-US" sz="3600" dirty="0" smtClean="0">
                <a:solidFill>
                  <a:srgbClr val="FF0000"/>
                </a:solidFill>
              </a:rPr>
              <a:t>観点別評価シート</a:t>
            </a:r>
            <a:r>
              <a:rPr lang="ja-JP" altLang="en-US" sz="3600" dirty="0" smtClean="0"/>
              <a:t>　＋　</a:t>
            </a:r>
            <a:r>
              <a:rPr lang="ja-JP" altLang="en-US" sz="3600" dirty="0" smtClean="0">
                <a:solidFill>
                  <a:srgbClr val="FF0000"/>
                </a:solidFill>
              </a:rPr>
              <a:t>振り返りシート</a:t>
            </a:r>
            <a:endParaRPr lang="ja-JP" altLang="en-US" sz="3600" dirty="0">
              <a:solidFill>
                <a:srgbClr val="FF0000"/>
              </a:solidFill>
            </a:endParaRPr>
          </a:p>
        </p:txBody>
      </p:sp>
      <p:sp>
        <p:nvSpPr>
          <p:cNvPr id="11" name="正方形/長方形 10"/>
          <p:cNvSpPr/>
          <p:nvPr/>
        </p:nvSpPr>
        <p:spPr>
          <a:xfrm>
            <a:off x="467544" y="3933056"/>
            <a:ext cx="8496944" cy="646331"/>
          </a:xfrm>
          <a:prstGeom prst="rect">
            <a:avLst/>
          </a:prstGeom>
        </p:spPr>
        <p:txBody>
          <a:bodyPr wrap="square">
            <a:spAutoFit/>
          </a:bodyPr>
          <a:lstStyle/>
          <a:p>
            <a:r>
              <a:rPr lang="ja-JP" altLang="en-US" sz="3600" dirty="0" smtClean="0"/>
              <a:t>滝西フォーマットで言語活動を実践　</a:t>
            </a:r>
            <a:endParaRPr lang="en-US" altLang="ja-JP" sz="3600" dirty="0" smtClean="0"/>
          </a:p>
        </p:txBody>
      </p:sp>
      <p:sp>
        <p:nvSpPr>
          <p:cNvPr id="12" name="下矢印 11"/>
          <p:cNvSpPr/>
          <p:nvPr/>
        </p:nvSpPr>
        <p:spPr>
          <a:xfrm>
            <a:off x="2051720" y="5517232"/>
            <a:ext cx="484632"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0908043"/>
      </p:ext>
    </p:extLst>
  </p:cSld>
  <p:clrMapOvr>
    <a:masterClrMapping/>
  </p:clrMapOvr>
  <p:transition spd="slow" advTm="3981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6000" dirty="0" smtClean="0"/>
              <a:t>Performance Test</a:t>
            </a:r>
            <a:endParaRPr kumimoji="1" lang="ja-JP" altLang="en-US" sz="6000" dirty="0"/>
          </a:p>
        </p:txBody>
      </p:sp>
      <p:sp>
        <p:nvSpPr>
          <p:cNvPr id="3" name="コンテンツ プレースホルダ 2"/>
          <p:cNvSpPr>
            <a:spLocks noGrp="1"/>
          </p:cNvSpPr>
          <p:nvPr>
            <p:ph idx="1"/>
          </p:nvPr>
        </p:nvSpPr>
        <p:spPr>
          <a:xfrm>
            <a:off x="457200" y="1340768"/>
            <a:ext cx="8229600" cy="4785395"/>
          </a:xfrm>
        </p:spPr>
        <p:txBody>
          <a:bodyPr>
            <a:normAutofit fontScale="92500"/>
          </a:bodyPr>
          <a:lstStyle/>
          <a:p>
            <a:pPr>
              <a:buNone/>
            </a:pPr>
            <a:r>
              <a:rPr kumimoji="1" lang="en-US" altLang="ja-JP" sz="5400" dirty="0" smtClean="0"/>
              <a:t>Interview Test</a:t>
            </a:r>
          </a:p>
          <a:p>
            <a:pPr>
              <a:buNone/>
            </a:pPr>
            <a:r>
              <a:rPr lang="ja-JP" altLang="en-US" dirty="0" smtClean="0"/>
              <a:t>⇒英検二次試験の形式等を参考に</a:t>
            </a:r>
            <a:r>
              <a:rPr lang="ja-JP" altLang="en-US" dirty="0" smtClean="0">
                <a:solidFill>
                  <a:schemeClr val="bg1"/>
                </a:solidFill>
              </a:rPr>
              <a:t>験を参</a:t>
            </a:r>
            <a:endParaRPr lang="en-US" altLang="ja-JP" dirty="0" smtClean="0">
              <a:solidFill>
                <a:schemeClr val="bg1"/>
              </a:solidFill>
            </a:endParaRPr>
          </a:p>
          <a:p>
            <a:pPr>
              <a:buNone/>
            </a:pPr>
            <a:r>
              <a:rPr lang="en-US" altLang="ja-JP" sz="5400" dirty="0" smtClean="0"/>
              <a:t>Essay Writing</a:t>
            </a:r>
          </a:p>
          <a:p>
            <a:pPr>
              <a:buNone/>
            </a:pPr>
            <a:r>
              <a:rPr lang="ja-JP" altLang="en-US" dirty="0" smtClean="0"/>
              <a:t>⇒</a:t>
            </a:r>
            <a:r>
              <a:rPr lang="en-US" altLang="ja-JP" dirty="0" smtClean="0"/>
              <a:t>GTEC</a:t>
            </a:r>
            <a:r>
              <a:rPr lang="ja-JP" altLang="en-US" dirty="0"/>
              <a:t> </a:t>
            </a:r>
            <a:r>
              <a:rPr lang="en-US" altLang="ja-JP" dirty="0" smtClean="0"/>
              <a:t>Writing</a:t>
            </a:r>
            <a:r>
              <a:rPr lang="ja-JP" altLang="en-US" dirty="0" smtClean="0"/>
              <a:t>の形式等を参考に</a:t>
            </a:r>
            <a:endParaRPr lang="en-US" altLang="ja-JP" dirty="0"/>
          </a:p>
          <a:p>
            <a:pPr>
              <a:buNone/>
            </a:pPr>
            <a:r>
              <a:rPr lang="en-US" altLang="ja-JP" sz="5400" dirty="0" smtClean="0"/>
              <a:t>Presentation/Speech Contest</a:t>
            </a:r>
          </a:p>
          <a:p>
            <a:pPr>
              <a:buNone/>
            </a:pPr>
            <a:r>
              <a:rPr kumimoji="1" lang="ja-JP" altLang="en-US" sz="2800" dirty="0" smtClean="0"/>
              <a:t>⇒</a:t>
            </a:r>
            <a:r>
              <a:rPr kumimoji="1" lang="ja-JP" altLang="en-US" sz="2800" dirty="0" smtClean="0">
                <a:solidFill>
                  <a:srgbClr val="FF0000"/>
                </a:solidFill>
              </a:rPr>
              <a:t>身に付けさせたい力</a:t>
            </a:r>
            <a:r>
              <a:rPr lang="ja-JP" altLang="en-US" sz="2800" dirty="0"/>
              <a:t>や</a:t>
            </a:r>
            <a:r>
              <a:rPr kumimoji="1" lang="ja-JP" altLang="en-US" sz="2800" dirty="0" smtClean="0">
                <a:solidFill>
                  <a:srgbClr val="FF0000"/>
                </a:solidFill>
              </a:rPr>
              <a:t>生徒の実態</a:t>
            </a:r>
            <a:r>
              <a:rPr kumimoji="1" lang="ja-JP" altLang="en-US" sz="2800" dirty="0" smtClean="0"/>
              <a:t>に合わせて</a:t>
            </a:r>
            <a:endParaRPr kumimoji="1" lang="en-US" altLang="ja-JP" sz="2800" dirty="0" smtClean="0"/>
          </a:p>
          <a:p>
            <a:pPr>
              <a:buNone/>
            </a:pPr>
            <a:endParaRPr kumimoji="1" lang="ja-JP" altLang="en-US" sz="5400" dirty="0"/>
          </a:p>
        </p:txBody>
      </p:sp>
    </p:spTree>
    <p:extLst>
      <p:ext uri="{BB962C8B-B14F-4D97-AF65-F5344CB8AC3E}">
        <p14:creationId xmlns:p14="http://schemas.microsoft.com/office/powerpoint/2010/main" val="202045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観点別評価シート</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lstStyle/>
          <a:p>
            <a:pPr marL="0" indent="0">
              <a:buNone/>
            </a:pPr>
            <a:r>
              <a:rPr kumimoji="1" lang="ja-JP" altLang="en-US" dirty="0" smtClean="0"/>
              <a:t>・エクセルの入力表</a:t>
            </a:r>
            <a:endParaRPr kumimoji="1" lang="en-US" altLang="ja-JP" dirty="0" smtClean="0"/>
          </a:p>
          <a:p>
            <a:pPr marL="0" indent="0">
              <a:buNone/>
            </a:pPr>
            <a:r>
              <a:rPr lang="ja-JP" altLang="en-US" dirty="0" smtClean="0"/>
              <a:t>・英語科で共有</a:t>
            </a:r>
            <a:endParaRPr lang="en-US" altLang="ja-JP" dirty="0" smtClean="0"/>
          </a:p>
          <a:p>
            <a:pPr marL="0" indent="0">
              <a:buNone/>
            </a:pPr>
            <a:r>
              <a:rPr kumimoji="1" lang="ja-JP" altLang="en-US" dirty="0" smtClean="0"/>
              <a:t>・考査やパフォーマンステスト等の得点を入力</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kumimoji="1" lang="ja-JP" altLang="en-US" dirty="0" smtClean="0"/>
              <a:t>・考査毎に４技能別の得点の推移を把握できる</a:t>
            </a:r>
            <a:endParaRPr kumimoji="1" lang="en-US" altLang="ja-JP" dirty="0" smtClean="0"/>
          </a:p>
          <a:p>
            <a:pPr marL="0" indent="0">
              <a:buNone/>
            </a:pPr>
            <a:r>
              <a:rPr lang="ja-JP" altLang="en-US" dirty="0" smtClean="0"/>
              <a:t>・生徒へのフィードバック・指導改善のために</a:t>
            </a:r>
            <a:endParaRPr lang="en-US" altLang="ja-JP" dirty="0" smtClean="0"/>
          </a:p>
          <a:p>
            <a:pPr marL="0" indent="0" algn="ctr">
              <a:buNone/>
            </a:pPr>
            <a:endParaRPr kumimoji="1" lang="en-US" altLang="ja-JP" sz="4400" dirty="0" smtClean="0">
              <a:solidFill>
                <a:srgbClr val="FF0000"/>
              </a:solidFill>
            </a:endParaRPr>
          </a:p>
          <a:p>
            <a:pPr marL="0" indent="0">
              <a:buNone/>
            </a:pPr>
            <a:endParaRPr kumimoji="1" lang="ja-JP" altLang="en-US" dirty="0"/>
          </a:p>
        </p:txBody>
      </p:sp>
      <p:sp>
        <p:nvSpPr>
          <p:cNvPr id="4" name="下矢印 3"/>
          <p:cNvSpPr/>
          <p:nvPr/>
        </p:nvSpPr>
        <p:spPr>
          <a:xfrm>
            <a:off x="3779912" y="3573016"/>
            <a:ext cx="1296144" cy="93397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Tree>
    <p:extLst>
      <p:ext uri="{BB962C8B-B14F-4D97-AF65-F5344CB8AC3E}">
        <p14:creationId xmlns:p14="http://schemas.microsoft.com/office/powerpoint/2010/main" val="251102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振り返りシート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観点別評価シートを見ながら</a:t>
            </a:r>
            <a:endParaRPr kumimoji="1" lang="en-US" altLang="ja-JP" dirty="0" smtClean="0"/>
          </a:p>
          <a:p>
            <a:r>
              <a:rPr lang="ja-JP" altLang="en-US" dirty="0" smtClean="0"/>
              <a:t>生徒が自分の学習を振り返り課題を発見</a:t>
            </a:r>
            <a:endParaRPr lang="en-US" altLang="ja-JP" dirty="0" smtClean="0"/>
          </a:p>
          <a:p>
            <a:r>
              <a:rPr kumimoji="1" lang="ja-JP" altLang="en-US" dirty="0"/>
              <a:t>次</a:t>
            </a:r>
            <a:r>
              <a:rPr kumimoji="1" lang="ja-JP" altLang="en-US" dirty="0" smtClean="0"/>
              <a:t>の目標を設定する</a:t>
            </a:r>
            <a:endParaRPr kumimoji="1" lang="ja-JP" altLang="en-US" dirty="0"/>
          </a:p>
        </p:txBody>
      </p:sp>
      <p:sp>
        <p:nvSpPr>
          <p:cNvPr id="5" name="正方形/長方形 4"/>
          <p:cNvSpPr/>
          <p:nvPr/>
        </p:nvSpPr>
        <p:spPr>
          <a:xfrm>
            <a:off x="4479632" y="3933056"/>
            <a:ext cx="184731" cy="769441"/>
          </a:xfrm>
          <a:prstGeom prst="rect">
            <a:avLst/>
          </a:prstGeom>
        </p:spPr>
        <p:txBody>
          <a:bodyPr wrap="none">
            <a:spAutoFit/>
          </a:bodyPr>
          <a:lstStyle/>
          <a:p>
            <a:pPr algn="ctr"/>
            <a:endParaRPr lang="en-US" altLang="ja-JP" sz="4400" b="1" dirty="0">
              <a:solidFill>
                <a:srgbClr val="FF0000"/>
              </a:solidFill>
            </a:endParaRPr>
          </a:p>
        </p:txBody>
      </p:sp>
    </p:spTree>
    <p:extLst>
      <p:ext uri="{BB962C8B-B14F-4D97-AF65-F5344CB8AC3E}">
        <p14:creationId xmlns:p14="http://schemas.microsoft.com/office/powerpoint/2010/main" val="321855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指導改善の取組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4000" dirty="0" smtClean="0"/>
              <a:t>いつでも授業公開</a:t>
            </a:r>
            <a:endParaRPr lang="en-US" altLang="ja-JP" sz="4000" dirty="0" smtClean="0"/>
          </a:p>
          <a:p>
            <a:pPr marL="0" indent="0">
              <a:buNone/>
            </a:pPr>
            <a:r>
              <a:rPr lang="ja-JP" altLang="en-US" sz="4000" dirty="0" smtClean="0"/>
              <a:t>情報（研修）・指導法の共有・継承</a:t>
            </a:r>
            <a:endParaRPr lang="en-US" altLang="ja-JP" sz="4000" dirty="0" smtClean="0"/>
          </a:p>
          <a:p>
            <a:pPr marL="0" indent="0">
              <a:buNone/>
            </a:pPr>
            <a:r>
              <a:rPr lang="ja-JP" altLang="en-US" sz="4000" dirty="0" smtClean="0"/>
              <a:t>滝西・英語教育改善セミナー</a:t>
            </a:r>
            <a:endParaRPr lang="en-US" altLang="ja-JP" sz="4000" dirty="0" smtClean="0"/>
          </a:p>
          <a:p>
            <a:pPr marL="0" indent="0">
              <a:buNone/>
            </a:pPr>
            <a:r>
              <a:rPr kumimoji="1" lang="ja-JP" altLang="en-US" dirty="0" smtClean="0">
                <a:solidFill>
                  <a:srgbClr val="FF0000"/>
                </a:solidFill>
              </a:rPr>
              <a:t>⇒２月下旬に第４回セミナーを予定</a:t>
            </a:r>
            <a:endParaRPr kumimoji="1" lang="en-US" altLang="ja-JP"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情報ビジネス科授業公開・教科間連携</a:t>
            </a:r>
            <a:r>
              <a:rPr lang="en-US" altLang="ja-JP" dirty="0" smtClean="0">
                <a:solidFill>
                  <a:srgbClr val="FF0000"/>
                </a:solidFill>
              </a:rPr>
              <a:t>etc…</a:t>
            </a:r>
            <a:endParaRPr kumimoji="1" lang="en-US" altLang="ja-JP"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皆様のご参加をお待ちしております！</a:t>
            </a:r>
            <a:endParaRPr kumimoji="1" lang="en-US" altLang="ja-JP" dirty="0" smtClean="0">
              <a:solidFill>
                <a:srgbClr val="FF0000"/>
              </a:solidFill>
            </a:endParaRPr>
          </a:p>
          <a:p>
            <a:endParaRPr kumimoji="1" lang="ja-JP" altLang="en-US" dirty="0"/>
          </a:p>
        </p:txBody>
      </p:sp>
    </p:spTree>
    <p:extLst>
      <p:ext uri="{BB962C8B-B14F-4D97-AF65-F5344CB8AC3E}">
        <p14:creationId xmlns:p14="http://schemas.microsoft.com/office/powerpoint/2010/main" val="139854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なぜ観点別評価なのか</a:t>
            </a:r>
            <a:endParaRPr kumimoji="1" lang="ja-JP" altLang="en-US" dirty="0"/>
          </a:p>
        </p:txBody>
      </p:sp>
      <p:graphicFrame>
        <p:nvGraphicFramePr>
          <p:cNvPr id="5" name="図表 4"/>
          <p:cNvGraphicFramePr/>
          <p:nvPr/>
        </p:nvGraphicFramePr>
        <p:xfrm>
          <a:off x="899592" y="1397000"/>
          <a:ext cx="73448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角丸四角形 5"/>
          <p:cNvSpPr/>
          <p:nvPr/>
        </p:nvSpPr>
        <p:spPr>
          <a:xfrm>
            <a:off x="899592" y="5229200"/>
            <a:ext cx="3240360" cy="1296144"/>
          </a:xfrm>
          <a:prstGeom prst="roundRect">
            <a:avLst/>
          </a:prstGeom>
          <a:no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3600" dirty="0" smtClean="0">
                <a:solidFill>
                  <a:srgbClr val="FF0000"/>
                </a:solidFill>
              </a:rPr>
              <a:t>観点別評価</a:t>
            </a:r>
            <a:endParaRPr kumimoji="1" lang="ja-JP" altLang="en-US" sz="3600" dirty="0">
              <a:solidFill>
                <a:srgbClr val="FF0000"/>
              </a:solidFill>
            </a:endParaRPr>
          </a:p>
        </p:txBody>
      </p:sp>
      <p:sp>
        <p:nvSpPr>
          <p:cNvPr id="7" name="角丸四角形 6"/>
          <p:cNvSpPr/>
          <p:nvPr/>
        </p:nvSpPr>
        <p:spPr>
          <a:xfrm>
            <a:off x="4283968" y="5229200"/>
            <a:ext cx="3672408" cy="1296144"/>
          </a:xfrm>
          <a:prstGeom prst="roundRect">
            <a:avLst/>
          </a:prstGeom>
          <a:no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3200" dirty="0" smtClean="0">
                <a:solidFill>
                  <a:srgbClr val="FF0000"/>
                </a:solidFill>
                <a:latin typeface="HGP創英角ｺﾞｼｯｸUB" pitchFamily="50" charset="-128"/>
                <a:ea typeface="HGP創英角ｺﾞｼｯｸUB" pitchFamily="50" charset="-128"/>
              </a:rPr>
              <a:t>Can Do List</a:t>
            </a:r>
            <a:r>
              <a:rPr lang="ja-JP" altLang="en-US" sz="3200" dirty="0" smtClean="0">
                <a:solidFill>
                  <a:srgbClr val="FF0000"/>
                </a:solidFill>
              </a:rPr>
              <a:t>の活用</a:t>
            </a:r>
            <a:endParaRPr kumimoji="1" lang="ja-JP" altLang="en-US" sz="3200" dirty="0">
              <a:solidFill>
                <a:srgbClr val="FF0000"/>
              </a:solidFill>
            </a:endParaRPr>
          </a:p>
        </p:txBody>
      </p:sp>
    </p:spTree>
    <p:extLst>
      <p:ext uri="{BB962C8B-B14F-4D97-AF65-F5344CB8AC3E}">
        <p14:creationId xmlns:p14="http://schemas.microsoft.com/office/powerpoint/2010/main" val="324430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なぜ観点別評価なのか？</a:t>
            </a:r>
            <a:endParaRPr kumimoji="1" lang="ja-JP" altLang="en-US" dirty="0"/>
          </a:p>
        </p:txBody>
      </p:sp>
      <p:sp>
        <p:nvSpPr>
          <p:cNvPr id="3" name="コンテンツ プレースホルダ 2"/>
          <p:cNvSpPr>
            <a:spLocks noGrp="1"/>
          </p:cNvSpPr>
          <p:nvPr>
            <p:ph sz="quarter" idx="2"/>
          </p:nvPr>
        </p:nvSpPr>
        <p:spPr/>
        <p:txBody>
          <a:bodyPr/>
          <a:lstStyle/>
          <a:p>
            <a:r>
              <a:rPr kumimoji="1" lang="ja-JP" altLang="en-US" dirty="0" smtClean="0"/>
              <a:t>定期試験</a:t>
            </a:r>
            <a:r>
              <a:rPr lang="ja-JP" altLang="en-US" dirty="0" smtClean="0"/>
              <a:t>７０</a:t>
            </a:r>
            <a:r>
              <a:rPr kumimoji="1" lang="ja-JP" altLang="en-US" dirty="0" smtClean="0"/>
              <a:t>％</a:t>
            </a:r>
            <a:endParaRPr kumimoji="1" lang="en-US" altLang="ja-JP" dirty="0" smtClean="0"/>
          </a:p>
          <a:p>
            <a:r>
              <a:rPr lang="ja-JP" altLang="en-US" dirty="0" smtClean="0"/>
              <a:t>平常点３０％</a:t>
            </a:r>
            <a:endParaRPr lang="en-US" altLang="ja-JP" dirty="0" smtClean="0"/>
          </a:p>
          <a:p>
            <a:pPr>
              <a:buNone/>
            </a:pPr>
            <a:r>
              <a:rPr kumimoji="1" lang="ja-JP" altLang="en-US" dirty="0" smtClean="0"/>
              <a:t>　 （授業態度・提出物・</a:t>
            </a:r>
            <a:endParaRPr kumimoji="1" lang="en-US" altLang="ja-JP" dirty="0" smtClean="0"/>
          </a:p>
          <a:p>
            <a:pPr>
              <a:buNone/>
            </a:pPr>
            <a:r>
              <a:rPr lang="ja-JP" altLang="en-US" dirty="0" smtClean="0"/>
              <a:t>　　</a:t>
            </a:r>
            <a:r>
              <a:rPr lang="en-US" altLang="ja-JP" dirty="0" smtClean="0"/>
              <a:t>『</a:t>
            </a:r>
            <a:r>
              <a:rPr lang="ja-JP" altLang="en-US" dirty="0" smtClean="0"/>
              <a:t>話す</a:t>
            </a:r>
            <a:r>
              <a:rPr kumimoji="1" lang="ja-JP" altLang="en-US" dirty="0" smtClean="0"/>
              <a:t>・書く</a:t>
            </a:r>
            <a:r>
              <a:rPr kumimoji="1" lang="en-US" altLang="ja-JP" dirty="0" smtClean="0"/>
              <a:t>』</a:t>
            </a:r>
            <a:r>
              <a:rPr kumimoji="1" lang="ja-JP" altLang="en-US" dirty="0" smtClean="0"/>
              <a:t>活動等）</a:t>
            </a:r>
            <a:endParaRPr kumimoji="1" lang="en-US" altLang="ja-JP" dirty="0" smtClean="0"/>
          </a:p>
        </p:txBody>
      </p:sp>
      <p:sp>
        <p:nvSpPr>
          <p:cNvPr id="4" name="コンテンツ プレースホルダ 3"/>
          <p:cNvSpPr>
            <a:spLocks noGrp="1"/>
          </p:cNvSpPr>
          <p:nvPr>
            <p:ph sz="quarter" idx="4"/>
          </p:nvPr>
        </p:nvSpPr>
        <p:spPr>
          <a:xfrm>
            <a:off x="4800600" y="2438400"/>
            <a:ext cx="3947864" cy="3581400"/>
          </a:xfrm>
        </p:spPr>
        <p:txBody>
          <a:bodyPr>
            <a:normAutofit/>
          </a:bodyPr>
          <a:lstStyle/>
          <a:p>
            <a:r>
              <a:rPr kumimoji="1" lang="ja-JP" altLang="en-US" dirty="0" smtClean="0"/>
              <a:t>関心・意欲・態度</a:t>
            </a:r>
            <a:r>
              <a:rPr lang="ja-JP" altLang="en-US" dirty="0" smtClean="0"/>
              <a:t>２５</a:t>
            </a:r>
            <a:r>
              <a:rPr kumimoji="1" lang="ja-JP" altLang="en-US" dirty="0" smtClean="0"/>
              <a:t>％</a:t>
            </a:r>
            <a:endParaRPr kumimoji="1" lang="en-US" altLang="ja-JP" dirty="0" smtClean="0"/>
          </a:p>
          <a:p>
            <a:r>
              <a:rPr lang="ja-JP" altLang="en-US" dirty="0" smtClean="0"/>
              <a:t>英語表現の能力２５％</a:t>
            </a:r>
            <a:endParaRPr lang="en-US" altLang="ja-JP" dirty="0" smtClean="0"/>
          </a:p>
          <a:p>
            <a:r>
              <a:rPr kumimoji="1" lang="ja-JP" altLang="en-US" dirty="0" smtClean="0"/>
              <a:t>英語理解の能力</a:t>
            </a:r>
            <a:r>
              <a:rPr lang="ja-JP" altLang="en-US" dirty="0" smtClean="0"/>
              <a:t>２５</a:t>
            </a:r>
            <a:r>
              <a:rPr kumimoji="1" lang="ja-JP" altLang="en-US" dirty="0" smtClean="0"/>
              <a:t>％</a:t>
            </a:r>
            <a:endParaRPr kumimoji="1" lang="en-US" altLang="ja-JP" dirty="0" smtClean="0"/>
          </a:p>
          <a:p>
            <a:r>
              <a:rPr lang="ja-JP" altLang="en-US" dirty="0" smtClean="0"/>
              <a:t>言語文化</a:t>
            </a:r>
            <a:r>
              <a:rPr kumimoji="1" lang="ja-JP" altLang="en-US" dirty="0" smtClean="0"/>
              <a:t>の知識・理解　　　　　　　　</a:t>
            </a:r>
            <a:endParaRPr kumimoji="1" lang="en-US" altLang="ja-JP" dirty="0" smtClean="0"/>
          </a:p>
          <a:p>
            <a:pPr>
              <a:buNone/>
            </a:pPr>
            <a:r>
              <a:rPr lang="ja-JP" altLang="en-US" dirty="0" smtClean="0"/>
              <a:t>　　　　　　　　　　　　 ２５</a:t>
            </a:r>
            <a:r>
              <a:rPr kumimoji="1" lang="ja-JP" altLang="en-US" dirty="0" smtClean="0"/>
              <a:t>％</a:t>
            </a:r>
            <a:endParaRPr kumimoji="1" lang="ja-JP" altLang="en-US" dirty="0"/>
          </a:p>
        </p:txBody>
      </p:sp>
      <p:sp>
        <p:nvSpPr>
          <p:cNvPr id="5" name="テキスト プレースホルダ 4"/>
          <p:cNvSpPr>
            <a:spLocks noGrp="1"/>
          </p:cNvSpPr>
          <p:nvPr>
            <p:ph type="body" sz="quarter" idx="1"/>
          </p:nvPr>
        </p:nvSpPr>
        <p:spPr/>
        <p:txBody>
          <a:bodyPr/>
          <a:lstStyle/>
          <a:p>
            <a:r>
              <a:rPr kumimoji="1" lang="ja-JP" altLang="en-US" dirty="0" smtClean="0"/>
              <a:t>観点別評価導入前</a:t>
            </a:r>
            <a:endParaRPr kumimoji="1" lang="ja-JP" altLang="en-US" dirty="0"/>
          </a:p>
        </p:txBody>
      </p:sp>
      <p:sp>
        <p:nvSpPr>
          <p:cNvPr id="6" name="テキスト プレースホルダ 5"/>
          <p:cNvSpPr>
            <a:spLocks noGrp="1"/>
          </p:cNvSpPr>
          <p:nvPr>
            <p:ph type="body" sz="quarter" idx="3"/>
          </p:nvPr>
        </p:nvSpPr>
        <p:spPr/>
        <p:txBody>
          <a:bodyPr/>
          <a:lstStyle/>
          <a:p>
            <a:r>
              <a:rPr lang="ja-JP" altLang="en-US" dirty="0" smtClean="0"/>
              <a:t>観点別評価導入後</a:t>
            </a:r>
          </a:p>
        </p:txBody>
      </p:sp>
      <p:sp>
        <p:nvSpPr>
          <p:cNvPr id="7" name="角丸四角形 6"/>
          <p:cNvSpPr/>
          <p:nvPr/>
        </p:nvSpPr>
        <p:spPr>
          <a:xfrm>
            <a:off x="827584" y="3501008"/>
            <a:ext cx="2232248"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rot="16200000">
            <a:off x="3923928" y="2492896"/>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39552" y="4797152"/>
            <a:ext cx="8136904" cy="165618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rgbClr val="FF0000"/>
                </a:solidFill>
              </a:rPr>
              <a:t>　</a:t>
            </a:r>
            <a:r>
              <a:rPr lang="ja-JP" altLang="en-US" sz="3600" dirty="0" smtClean="0">
                <a:solidFill>
                  <a:schemeClr val="bg1"/>
                </a:solidFill>
              </a:rPr>
              <a:t>授業で行う</a:t>
            </a:r>
            <a:r>
              <a:rPr kumimoji="1" lang="ja-JP" altLang="en-US" sz="3600" dirty="0" smtClean="0">
                <a:solidFill>
                  <a:schemeClr val="bg1"/>
                </a:solidFill>
              </a:rPr>
              <a:t>「言語活動」</a:t>
            </a:r>
            <a:r>
              <a:rPr lang="ja-JP" altLang="en-US" sz="3600" dirty="0" smtClean="0">
                <a:solidFill>
                  <a:schemeClr val="bg1"/>
                </a:solidFill>
              </a:rPr>
              <a:t>を</a:t>
            </a:r>
            <a:endParaRPr kumimoji="1" lang="en-US" altLang="ja-JP" sz="3600" dirty="0" smtClean="0">
              <a:solidFill>
                <a:schemeClr val="bg1"/>
              </a:solidFill>
            </a:endParaRPr>
          </a:p>
          <a:p>
            <a:pPr algn="ctr"/>
            <a:r>
              <a:rPr lang="ja-JP" altLang="en-US" sz="3600" dirty="0" smtClean="0">
                <a:solidFill>
                  <a:schemeClr val="bg1"/>
                </a:solidFill>
              </a:rPr>
              <a:t>「パフォーマンステスト」の形で</a:t>
            </a:r>
            <a:r>
              <a:rPr kumimoji="1" lang="ja-JP" altLang="en-US" sz="3600" dirty="0" smtClean="0">
                <a:solidFill>
                  <a:schemeClr val="bg1"/>
                </a:solidFill>
              </a:rPr>
              <a:t>反映</a:t>
            </a:r>
            <a:endParaRPr lang="en-US" altLang="ja-JP" sz="3600" dirty="0" smtClean="0">
              <a:solidFill>
                <a:schemeClr val="bg1"/>
              </a:solidFill>
            </a:endParaRPr>
          </a:p>
        </p:txBody>
      </p:sp>
      <p:sp>
        <p:nvSpPr>
          <p:cNvPr id="11" name="角丸四角形 10"/>
          <p:cNvSpPr/>
          <p:nvPr/>
        </p:nvSpPr>
        <p:spPr>
          <a:xfrm>
            <a:off x="5148064" y="2852936"/>
            <a:ext cx="1296144"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rot="16200000">
            <a:off x="3923928" y="2924944"/>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rot="16200000">
            <a:off x="3923928" y="3356992"/>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rot="16200000">
            <a:off x="3923928" y="1988840"/>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175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linds(horizont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1" presetClass="entr" presetSubtype="0" fill="hold" grpId="0" nodeType="clickEffect">
                                  <p:stCondLst>
                                    <p:cond delay="0"/>
                                  </p:stCondLst>
                                  <p:childTnLst>
                                    <p:set>
                                      <p:cBhvr>
                                        <p:cTn id="36" dur="1000">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1000" fill="hold"/>
                                        <p:tgtEl>
                                          <p:spTgt spid="8"/>
                                        </p:tgtEl>
                                        <p:attrNameLst>
                                          <p:attrName>ppt_x</p:attrName>
                                        </p:attrNameLst>
                                      </p:cBhvr>
                                      <p:tavLst>
                                        <p:tav tm="0">
                                          <p:val>
                                            <p:strVal val="#ppt_x"/>
                                          </p:val>
                                        </p:tav>
                                        <p:tav tm="100000">
                                          <p:val>
                                            <p:strVal val="#ppt_x"/>
                                          </p:val>
                                        </p:tav>
                                      </p:tavLst>
                                    </p:anim>
                                    <p:anim calcmode="lin" valueType="num">
                                      <p:cBhvr additive="base">
                                        <p:cTn id="42"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heckerboard(across)">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bg/>
                                          </p:spTgt>
                                        </p:tgtEl>
                                        <p:attrNameLst>
                                          <p:attrName>style.visibility</p:attrName>
                                        </p:attrNameLst>
                                      </p:cBhvr>
                                      <p:to>
                                        <p:strVal val="visible"/>
                                      </p:to>
                                    </p:set>
                                    <p:animEffect transition="in" filter="blinds(horizontal)">
                                      <p:cBhvr>
                                        <p:cTn id="52" dur="500"/>
                                        <p:tgtEl>
                                          <p:spTgt spid="6">
                                            <p:bg/>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blinds(horizontal)">
                                      <p:cBhvr>
                                        <p:cTn id="57" dur="500"/>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blinds(horizontal)">
                                      <p:cBhvr>
                                        <p:cTn id="62" dur="500"/>
                                        <p:tgtEl>
                                          <p:spTgt spid="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Effect transition="in" filter="blinds(horizontal)">
                                      <p:cBhvr>
                                        <p:cTn id="67" dur="500"/>
                                        <p:tgtEl>
                                          <p:spTgt spid="4">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
                                            <p:txEl>
                                              <p:pRg st="2" end="2"/>
                                            </p:txEl>
                                          </p:spTgt>
                                        </p:tgtEl>
                                        <p:attrNameLst>
                                          <p:attrName>style.visibility</p:attrName>
                                        </p:attrNameLst>
                                      </p:cBhvr>
                                      <p:to>
                                        <p:strVal val="visible"/>
                                      </p:to>
                                    </p:set>
                                    <p:animEffect transition="in" filter="blinds(horizontal)">
                                      <p:cBhvr>
                                        <p:cTn id="72" dur="500"/>
                                        <p:tgtEl>
                                          <p:spTgt spid="4">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blinds(horizontal)">
                                      <p:cBhvr>
                                        <p:cTn id="77" dur="500"/>
                                        <p:tgtEl>
                                          <p:spTgt spid="4">
                                            <p:txEl>
                                              <p:pRg st="3" end="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
                                            <p:txEl>
                                              <p:pRg st="4" end="4"/>
                                            </p:txEl>
                                          </p:spTgt>
                                        </p:tgtEl>
                                        <p:attrNameLst>
                                          <p:attrName>style.visibility</p:attrName>
                                        </p:attrNameLst>
                                      </p:cBhvr>
                                      <p:to>
                                        <p:strVal val="visible"/>
                                      </p:to>
                                    </p:set>
                                    <p:animEffect transition="in" filter="blinds(horizontal)">
                                      <p:cBhvr>
                                        <p:cTn id="82" dur="500"/>
                                        <p:tgtEl>
                                          <p:spTgt spid="4">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1" presetClass="entr" presetSubtype="0" fill="hold" grpId="0" nodeType="clickEffect">
                                  <p:stCondLst>
                                    <p:cond delay="0"/>
                                  </p:stCondLst>
                                  <p:childTnLst>
                                    <p:set>
                                      <p:cBhvr>
                                        <p:cTn id="86" dur="1000">
                                          <p:stCondLst>
                                            <p:cond delay="0"/>
                                          </p:stCondLst>
                                        </p:cTn>
                                        <p:tgtEl>
                                          <p:spTgt spid="1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 calcmode="lin" valueType="num">
                                      <p:cBhvr additive="base">
                                        <p:cTn id="91" dur="1000" fill="hold"/>
                                        <p:tgtEl>
                                          <p:spTgt spid="12"/>
                                        </p:tgtEl>
                                        <p:attrNameLst>
                                          <p:attrName>ppt_x</p:attrName>
                                        </p:attrNameLst>
                                      </p:cBhvr>
                                      <p:tavLst>
                                        <p:tav tm="0">
                                          <p:val>
                                            <p:strVal val="#ppt_x"/>
                                          </p:val>
                                        </p:tav>
                                        <p:tav tm="100000">
                                          <p:val>
                                            <p:strVal val="#ppt_x"/>
                                          </p:val>
                                        </p:tav>
                                      </p:tavLst>
                                    </p:anim>
                                    <p:anim calcmode="lin" valueType="num">
                                      <p:cBhvr additive="base">
                                        <p:cTn id="9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1000" fill="hold"/>
                                        <p:tgtEl>
                                          <p:spTgt spid="13"/>
                                        </p:tgtEl>
                                        <p:attrNameLst>
                                          <p:attrName>ppt_x</p:attrName>
                                        </p:attrNameLst>
                                      </p:cBhvr>
                                      <p:tavLst>
                                        <p:tav tm="0">
                                          <p:val>
                                            <p:strVal val="#ppt_x"/>
                                          </p:val>
                                        </p:tav>
                                        <p:tav tm="100000">
                                          <p:val>
                                            <p:strVal val="#ppt_x"/>
                                          </p:val>
                                        </p:tav>
                                      </p:tavLst>
                                    </p:anim>
                                    <p:anim calcmode="lin" valueType="num">
                                      <p:cBhvr additive="base">
                                        <p:cTn id="9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14"/>
                                        </p:tgtEl>
                                        <p:attrNameLst>
                                          <p:attrName>style.visibility</p:attrName>
                                        </p:attrNameLst>
                                      </p:cBhvr>
                                      <p:to>
                                        <p:strVal val="visible"/>
                                      </p:to>
                                    </p:set>
                                    <p:anim calcmode="lin" valueType="num">
                                      <p:cBhvr additive="base">
                                        <p:cTn id="103" dur="1000" fill="hold"/>
                                        <p:tgtEl>
                                          <p:spTgt spid="14"/>
                                        </p:tgtEl>
                                        <p:attrNameLst>
                                          <p:attrName>ppt_x</p:attrName>
                                        </p:attrNameLst>
                                      </p:cBhvr>
                                      <p:tavLst>
                                        <p:tav tm="0">
                                          <p:val>
                                            <p:strVal val="#ppt_x"/>
                                          </p:val>
                                        </p:tav>
                                        <p:tav tm="100000">
                                          <p:val>
                                            <p:strVal val="#ppt_x"/>
                                          </p:val>
                                        </p:tav>
                                      </p:tavLst>
                                    </p:anim>
                                    <p:anim calcmode="lin" valueType="num">
                                      <p:cBhvr additive="base">
                                        <p:cTn id="104"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animBg="1"/>
      <p:bldP spid="6" grpId="0" build="p" animBg="1"/>
      <p:bldP spid="7" grpId="0" animBg="1"/>
      <p:bldP spid="8" grpId="0" animBg="1"/>
      <p:bldP spid="9"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なぜ観点別評価なのか？</a:t>
            </a:r>
            <a:endParaRPr kumimoji="1" lang="ja-JP" altLang="en-US" dirty="0"/>
          </a:p>
        </p:txBody>
      </p:sp>
      <p:sp>
        <p:nvSpPr>
          <p:cNvPr id="3" name="コンテンツ プレースホルダ 2"/>
          <p:cNvSpPr>
            <a:spLocks noGrp="1"/>
          </p:cNvSpPr>
          <p:nvPr>
            <p:ph sz="quarter" idx="2"/>
          </p:nvPr>
        </p:nvSpPr>
        <p:spPr/>
        <p:txBody>
          <a:bodyPr/>
          <a:lstStyle/>
          <a:p>
            <a:r>
              <a:rPr kumimoji="1" lang="ja-JP" altLang="en-US" dirty="0" smtClean="0"/>
              <a:t>定期試験</a:t>
            </a:r>
            <a:r>
              <a:rPr lang="ja-JP" altLang="en-US" dirty="0" smtClean="0"/>
              <a:t>７０</a:t>
            </a:r>
            <a:r>
              <a:rPr kumimoji="1" lang="ja-JP" altLang="en-US" dirty="0" smtClean="0"/>
              <a:t>％</a:t>
            </a:r>
            <a:endParaRPr kumimoji="1" lang="en-US" altLang="ja-JP" dirty="0" smtClean="0"/>
          </a:p>
          <a:p>
            <a:r>
              <a:rPr lang="ja-JP" altLang="en-US" dirty="0" smtClean="0"/>
              <a:t>平常点３０％</a:t>
            </a:r>
            <a:endParaRPr lang="en-US" altLang="ja-JP" dirty="0" smtClean="0"/>
          </a:p>
          <a:p>
            <a:pPr>
              <a:buNone/>
            </a:pPr>
            <a:r>
              <a:rPr kumimoji="1" lang="ja-JP" altLang="en-US" dirty="0" smtClean="0"/>
              <a:t>　 （授業態度・提出物・</a:t>
            </a:r>
            <a:endParaRPr kumimoji="1" lang="en-US" altLang="ja-JP" dirty="0" smtClean="0"/>
          </a:p>
          <a:p>
            <a:pPr>
              <a:buNone/>
            </a:pPr>
            <a:r>
              <a:rPr lang="ja-JP" altLang="en-US" dirty="0" smtClean="0"/>
              <a:t>　　</a:t>
            </a:r>
            <a:r>
              <a:rPr lang="en-US" altLang="ja-JP" dirty="0" smtClean="0"/>
              <a:t>『</a:t>
            </a:r>
            <a:r>
              <a:rPr lang="ja-JP" altLang="en-US" dirty="0" smtClean="0"/>
              <a:t>話す</a:t>
            </a:r>
            <a:r>
              <a:rPr kumimoji="1" lang="ja-JP" altLang="en-US" dirty="0" smtClean="0"/>
              <a:t>・書く</a:t>
            </a:r>
            <a:r>
              <a:rPr kumimoji="1" lang="en-US" altLang="ja-JP" dirty="0" smtClean="0"/>
              <a:t>』</a:t>
            </a:r>
            <a:r>
              <a:rPr kumimoji="1" lang="ja-JP" altLang="en-US" dirty="0" smtClean="0"/>
              <a:t>活動等）</a:t>
            </a:r>
            <a:endParaRPr kumimoji="1" lang="en-US" altLang="ja-JP" dirty="0" smtClean="0"/>
          </a:p>
        </p:txBody>
      </p:sp>
      <p:sp>
        <p:nvSpPr>
          <p:cNvPr id="4" name="コンテンツ プレースホルダ 3"/>
          <p:cNvSpPr>
            <a:spLocks noGrp="1"/>
          </p:cNvSpPr>
          <p:nvPr>
            <p:ph sz="quarter" idx="4"/>
          </p:nvPr>
        </p:nvSpPr>
        <p:spPr>
          <a:xfrm>
            <a:off x="4800600" y="2438400"/>
            <a:ext cx="3947864" cy="3581400"/>
          </a:xfrm>
        </p:spPr>
        <p:txBody>
          <a:bodyPr>
            <a:normAutofit/>
          </a:bodyPr>
          <a:lstStyle/>
          <a:p>
            <a:r>
              <a:rPr kumimoji="1" lang="ja-JP" altLang="en-US" dirty="0" smtClean="0"/>
              <a:t>関心・意欲・態度</a:t>
            </a:r>
            <a:r>
              <a:rPr lang="ja-JP" altLang="en-US" dirty="0" smtClean="0"/>
              <a:t>２５</a:t>
            </a:r>
            <a:r>
              <a:rPr kumimoji="1" lang="ja-JP" altLang="en-US" dirty="0" smtClean="0"/>
              <a:t>％</a:t>
            </a:r>
            <a:endParaRPr kumimoji="1" lang="en-US" altLang="ja-JP" dirty="0" smtClean="0"/>
          </a:p>
          <a:p>
            <a:r>
              <a:rPr lang="ja-JP" altLang="en-US" dirty="0" smtClean="0"/>
              <a:t>英語表現の能力２５％</a:t>
            </a:r>
            <a:endParaRPr lang="en-US" altLang="ja-JP" dirty="0" smtClean="0"/>
          </a:p>
          <a:p>
            <a:r>
              <a:rPr kumimoji="1" lang="ja-JP" altLang="en-US" dirty="0" smtClean="0"/>
              <a:t>英語理解の能力</a:t>
            </a:r>
            <a:r>
              <a:rPr lang="ja-JP" altLang="en-US" dirty="0" smtClean="0"/>
              <a:t>２５</a:t>
            </a:r>
            <a:r>
              <a:rPr kumimoji="1" lang="ja-JP" altLang="en-US" dirty="0" smtClean="0"/>
              <a:t>％</a:t>
            </a:r>
            <a:endParaRPr kumimoji="1" lang="en-US" altLang="ja-JP" dirty="0" smtClean="0"/>
          </a:p>
          <a:p>
            <a:r>
              <a:rPr lang="ja-JP" altLang="en-US" dirty="0" smtClean="0"/>
              <a:t>言語文化</a:t>
            </a:r>
            <a:r>
              <a:rPr kumimoji="1" lang="ja-JP" altLang="en-US" dirty="0" smtClean="0"/>
              <a:t>の知識・理解　　　　　　　　</a:t>
            </a:r>
            <a:endParaRPr kumimoji="1" lang="en-US" altLang="ja-JP" dirty="0" smtClean="0"/>
          </a:p>
          <a:p>
            <a:pPr>
              <a:buNone/>
            </a:pPr>
            <a:r>
              <a:rPr lang="ja-JP" altLang="en-US" dirty="0" smtClean="0"/>
              <a:t>　　　　　　　　　　　　 ２５</a:t>
            </a:r>
            <a:r>
              <a:rPr kumimoji="1" lang="ja-JP" altLang="en-US" dirty="0" smtClean="0"/>
              <a:t>％</a:t>
            </a:r>
            <a:endParaRPr kumimoji="1" lang="ja-JP" altLang="en-US" dirty="0"/>
          </a:p>
        </p:txBody>
      </p:sp>
      <p:sp>
        <p:nvSpPr>
          <p:cNvPr id="5" name="テキスト プレースホルダ 4"/>
          <p:cNvSpPr>
            <a:spLocks noGrp="1"/>
          </p:cNvSpPr>
          <p:nvPr>
            <p:ph type="body" sz="quarter" idx="1"/>
          </p:nvPr>
        </p:nvSpPr>
        <p:spPr/>
        <p:txBody>
          <a:bodyPr/>
          <a:lstStyle/>
          <a:p>
            <a:r>
              <a:rPr kumimoji="1" lang="ja-JP" altLang="en-US" dirty="0" smtClean="0"/>
              <a:t>観点別評価導入前</a:t>
            </a:r>
            <a:endParaRPr kumimoji="1" lang="ja-JP" altLang="en-US" dirty="0"/>
          </a:p>
        </p:txBody>
      </p:sp>
      <p:sp>
        <p:nvSpPr>
          <p:cNvPr id="6" name="テキスト プレースホルダ 5"/>
          <p:cNvSpPr>
            <a:spLocks noGrp="1"/>
          </p:cNvSpPr>
          <p:nvPr>
            <p:ph type="body" sz="quarter" idx="3"/>
          </p:nvPr>
        </p:nvSpPr>
        <p:spPr/>
        <p:txBody>
          <a:bodyPr/>
          <a:lstStyle/>
          <a:p>
            <a:r>
              <a:rPr lang="ja-JP" altLang="en-US" dirty="0" smtClean="0"/>
              <a:t>観点別評価導入後</a:t>
            </a:r>
          </a:p>
        </p:txBody>
      </p:sp>
      <p:sp>
        <p:nvSpPr>
          <p:cNvPr id="7" name="角丸四角形 6"/>
          <p:cNvSpPr/>
          <p:nvPr/>
        </p:nvSpPr>
        <p:spPr>
          <a:xfrm>
            <a:off x="827584" y="3501008"/>
            <a:ext cx="2232248"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rot="16200000">
            <a:off x="3923928" y="2492896"/>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39552" y="4797152"/>
            <a:ext cx="8136904" cy="165618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600" dirty="0" smtClean="0">
                <a:solidFill>
                  <a:schemeClr val="bg1"/>
                </a:solidFill>
              </a:rPr>
              <a:t>指導と評価の一体化</a:t>
            </a:r>
            <a:endParaRPr lang="en-US" altLang="ja-JP" sz="6600" dirty="0" smtClean="0">
              <a:solidFill>
                <a:schemeClr val="bg1"/>
              </a:solidFill>
            </a:endParaRPr>
          </a:p>
        </p:txBody>
      </p:sp>
      <p:sp>
        <p:nvSpPr>
          <p:cNvPr id="11" name="角丸四角形 10"/>
          <p:cNvSpPr/>
          <p:nvPr/>
        </p:nvSpPr>
        <p:spPr>
          <a:xfrm>
            <a:off x="5148064" y="2852936"/>
            <a:ext cx="1296144"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rot="16200000">
            <a:off x="3923928" y="2924944"/>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rot="16200000">
            <a:off x="3923928" y="3356992"/>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rot="16200000">
            <a:off x="3923928" y="1988840"/>
            <a:ext cx="432048" cy="129614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437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linds(horizont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1" presetClass="entr" presetSubtype="0" fill="hold" grpId="0" nodeType="clickEffect">
                                  <p:stCondLst>
                                    <p:cond delay="0"/>
                                  </p:stCondLst>
                                  <p:childTnLst>
                                    <p:set>
                                      <p:cBhvr>
                                        <p:cTn id="36" dur="1000">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1000" fill="hold"/>
                                        <p:tgtEl>
                                          <p:spTgt spid="8"/>
                                        </p:tgtEl>
                                        <p:attrNameLst>
                                          <p:attrName>ppt_x</p:attrName>
                                        </p:attrNameLst>
                                      </p:cBhvr>
                                      <p:tavLst>
                                        <p:tav tm="0">
                                          <p:val>
                                            <p:strVal val="#ppt_x"/>
                                          </p:val>
                                        </p:tav>
                                        <p:tav tm="100000">
                                          <p:val>
                                            <p:strVal val="#ppt_x"/>
                                          </p:val>
                                        </p:tav>
                                      </p:tavLst>
                                    </p:anim>
                                    <p:anim calcmode="lin" valueType="num">
                                      <p:cBhvr additive="base">
                                        <p:cTn id="42"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heckerboard(across)">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bg/>
                                          </p:spTgt>
                                        </p:tgtEl>
                                        <p:attrNameLst>
                                          <p:attrName>style.visibility</p:attrName>
                                        </p:attrNameLst>
                                      </p:cBhvr>
                                      <p:to>
                                        <p:strVal val="visible"/>
                                      </p:to>
                                    </p:set>
                                    <p:animEffect transition="in" filter="blinds(horizontal)">
                                      <p:cBhvr>
                                        <p:cTn id="52" dur="500"/>
                                        <p:tgtEl>
                                          <p:spTgt spid="6">
                                            <p:bg/>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blinds(horizontal)">
                                      <p:cBhvr>
                                        <p:cTn id="57" dur="500"/>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blinds(horizontal)">
                                      <p:cBhvr>
                                        <p:cTn id="62" dur="500"/>
                                        <p:tgtEl>
                                          <p:spTgt spid="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Effect transition="in" filter="blinds(horizontal)">
                                      <p:cBhvr>
                                        <p:cTn id="67" dur="500"/>
                                        <p:tgtEl>
                                          <p:spTgt spid="4">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
                                            <p:txEl>
                                              <p:pRg st="2" end="2"/>
                                            </p:txEl>
                                          </p:spTgt>
                                        </p:tgtEl>
                                        <p:attrNameLst>
                                          <p:attrName>style.visibility</p:attrName>
                                        </p:attrNameLst>
                                      </p:cBhvr>
                                      <p:to>
                                        <p:strVal val="visible"/>
                                      </p:to>
                                    </p:set>
                                    <p:animEffect transition="in" filter="blinds(horizontal)">
                                      <p:cBhvr>
                                        <p:cTn id="72" dur="500"/>
                                        <p:tgtEl>
                                          <p:spTgt spid="4">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blinds(horizontal)">
                                      <p:cBhvr>
                                        <p:cTn id="77" dur="500"/>
                                        <p:tgtEl>
                                          <p:spTgt spid="4">
                                            <p:txEl>
                                              <p:pRg st="3" end="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
                                            <p:txEl>
                                              <p:pRg st="4" end="4"/>
                                            </p:txEl>
                                          </p:spTgt>
                                        </p:tgtEl>
                                        <p:attrNameLst>
                                          <p:attrName>style.visibility</p:attrName>
                                        </p:attrNameLst>
                                      </p:cBhvr>
                                      <p:to>
                                        <p:strVal val="visible"/>
                                      </p:to>
                                    </p:set>
                                    <p:animEffect transition="in" filter="blinds(horizontal)">
                                      <p:cBhvr>
                                        <p:cTn id="82" dur="500"/>
                                        <p:tgtEl>
                                          <p:spTgt spid="4">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1" presetClass="entr" presetSubtype="0" fill="hold" grpId="0" nodeType="clickEffect">
                                  <p:stCondLst>
                                    <p:cond delay="0"/>
                                  </p:stCondLst>
                                  <p:childTnLst>
                                    <p:set>
                                      <p:cBhvr>
                                        <p:cTn id="86" dur="1000">
                                          <p:stCondLst>
                                            <p:cond delay="0"/>
                                          </p:stCondLst>
                                        </p:cTn>
                                        <p:tgtEl>
                                          <p:spTgt spid="1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 calcmode="lin" valueType="num">
                                      <p:cBhvr additive="base">
                                        <p:cTn id="91" dur="1000" fill="hold"/>
                                        <p:tgtEl>
                                          <p:spTgt spid="12"/>
                                        </p:tgtEl>
                                        <p:attrNameLst>
                                          <p:attrName>ppt_x</p:attrName>
                                        </p:attrNameLst>
                                      </p:cBhvr>
                                      <p:tavLst>
                                        <p:tav tm="0">
                                          <p:val>
                                            <p:strVal val="#ppt_x"/>
                                          </p:val>
                                        </p:tav>
                                        <p:tav tm="100000">
                                          <p:val>
                                            <p:strVal val="#ppt_x"/>
                                          </p:val>
                                        </p:tav>
                                      </p:tavLst>
                                    </p:anim>
                                    <p:anim calcmode="lin" valueType="num">
                                      <p:cBhvr additive="base">
                                        <p:cTn id="9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1000" fill="hold"/>
                                        <p:tgtEl>
                                          <p:spTgt spid="13"/>
                                        </p:tgtEl>
                                        <p:attrNameLst>
                                          <p:attrName>ppt_x</p:attrName>
                                        </p:attrNameLst>
                                      </p:cBhvr>
                                      <p:tavLst>
                                        <p:tav tm="0">
                                          <p:val>
                                            <p:strVal val="#ppt_x"/>
                                          </p:val>
                                        </p:tav>
                                        <p:tav tm="100000">
                                          <p:val>
                                            <p:strVal val="#ppt_x"/>
                                          </p:val>
                                        </p:tav>
                                      </p:tavLst>
                                    </p:anim>
                                    <p:anim calcmode="lin" valueType="num">
                                      <p:cBhvr additive="base">
                                        <p:cTn id="9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14"/>
                                        </p:tgtEl>
                                        <p:attrNameLst>
                                          <p:attrName>style.visibility</p:attrName>
                                        </p:attrNameLst>
                                      </p:cBhvr>
                                      <p:to>
                                        <p:strVal val="visible"/>
                                      </p:to>
                                    </p:set>
                                    <p:anim calcmode="lin" valueType="num">
                                      <p:cBhvr additive="base">
                                        <p:cTn id="103" dur="1000" fill="hold"/>
                                        <p:tgtEl>
                                          <p:spTgt spid="14"/>
                                        </p:tgtEl>
                                        <p:attrNameLst>
                                          <p:attrName>ppt_x</p:attrName>
                                        </p:attrNameLst>
                                      </p:cBhvr>
                                      <p:tavLst>
                                        <p:tav tm="0">
                                          <p:val>
                                            <p:strVal val="#ppt_x"/>
                                          </p:val>
                                        </p:tav>
                                        <p:tav tm="100000">
                                          <p:val>
                                            <p:strVal val="#ppt_x"/>
                                          </p:val>
                                        </p:tav>
                                      </p:tavLst>
                                    </p:anim>
                                    <p:anim calcmode="lin" valueType="num">
                                      <p:cBhvr additive="base">
                                        <p:cTn id="104"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animBg="1"/>
      <p:bldP spid="6" grpId="0" build="p" animBg="1"/>
      <p:bldP spid="7" grpId="0" animBg="1"/>
      <p:bldP spid="8" grpId="0" animBg="1"/>
      <p:bldP spid="9"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滝西の指導改善（</a:t>
            </a:r>
            <a:r>
              <a:rPr kumimoji="1" lang="en-US" altLang="ja-JP" dirty="0" smtClean="0"/>
              <a:t>PDCA</a:t>
            </a:r>
            <a:r>
              <a:rPr kumimoji="1" lang="ja-JP" altLang="en-US" dirty="0" smtClean="0"/>
              <a:t>サイクル）</a:t>
            </a:r>
            <a:endParaRPr kumimoji="1" lang="ja-JP" altLang="en-US" dirty="0"/>
          </a:p>
        </p:txBody>
      </p:sp>
      <p:graphicFrame>
        <p:nvGraphicFramePr>
          <p:cNvPr id="4" name="コンテンツ プレースホルダ 3"/>
          <p:cNvGraphicFramePr>
            <a:graphicFrameLocks noGrp="1"/>
          </p:cNvGraphicFramePr>
          <p:nvPr>
            <p:ph idx="1"/>
          </p:nvPr>
        </p:nvGraphicFramePr>
        <p:xfrm>
          <a:off x="395536" y="1196752"/>
          <a:ext cx="829126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Can-Do </a:t>
            </a:r>
            <a:r>
              <a:rPr lang="ja-JP" altLang="en-US" dirty="0" smtClean="0"/>
              <a:t>リスト</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t>『</a:t>
            </a:r>
            <a:r>
              <a:rPr kumimoji="1" lang="ja-JP" altLang="en-US" dirty="0" smtClean="0"/>
              <a:t>どのような生徒を育てたいか</a:t>
            </a:r>
            <a:r>
              <a:rPr kumimoji="1" lang="en-US" altLang="ja-JP" dirty="0" smtClean="0"/>
              <a:t>』</a:t>
            </a:r>
          </a:p>
          <a:p>
            <a:pPr>
              <a:buNone/>
            </a:pPr>
            <a:r>
              <a:rPr lang="ja-JP" altLang="en-US" dirty="0" smtClean="0"/>
              <a:t>⇒</a:t>
            </a:r>
            <a:r>
              <a:rPr lang="en-US" altLang="ja-JP" dirty="0"/>
              <a:t>『</a:t>
            </a:r>
            <a:r>
              <a:rPr lang="ja-JP" altLang="ja-JP" dirty="0" smtClean="0"/>
              <a:t>他者と英語で主体的に学びあうことができる生徒</a:t>
            </a:r>
            <a:r>
              <a:rPr lang="en-US" altLang="ja-JP" dirty="0" smtClean="0"/>
              <a:t>』</a:t>
            </a:r>
          </a:p>
          <a:p>
            <a:pPr>
              <a:buNone/>
            </a:pPr>
            <a:r>
              <a:rPr lang="ja-JP" altLang="en-US" dirty="0" smtClean="0"/>
              <a:t>・自らの考えを分かりやすく堂々と伝えられる</a:t>
            </a:r>
            <a:endParaRPr lang="en-US" altLang="ja-JP" dirty="0" smtClean="0"/>
          </a:p>
          <a:p>
            <a:pPr>
              <a:buNone/>
            </a:pPr>
            <a:r>
              <a:rPr lang="ja-JP" altLang="en-US" dirty="0" smtClean="0"/>
              <a:t>・他者の考えを的確に理解することができる</a:t>
            </a:r>
            <a:endParaRPr lang="en-US" altLang="ja-JP" dirty="0" smtClean="0"/>
          </a:p>
          <a:p>
            <a:pPr>
              <a:buNone/>
            </a:pPr>
            <a:r>
              <a:rPr lang="ja-JP" altLang="en-US" dirty="0" smtClean="0"/>
              <a:t>・</a:t>
            </a:r>
            <a:r>
              <a:rPr lang="ja-JP" altLang="en-US" dirty="0"/>
              <a:t>複数の</a:t>
            </a:r>
            <a:r>
              <a:rPr lang="ja-JP" altLang="en-US" dirty="0" smtClean="0"/>
              <a:t>視点で物事を捉え、主張・反論できる</a:t>
            </a:r>
            <a:endParaRPr lang="en-US" altLang="ja-JP" dirty="0" smtClean="0"/>
          </a:p>
          <a:p>
            <a:pPr>
              <a:buNone/>
            </a:pPr>
            <a:r>
              <a:rPr lang="ja-JP" altLang="en-US" dirty="0" smtClean="0">
                <a:solidFill>
                  <a:srgbClr val="FF0000"/>
                </a:solidFill>
              </a:rPr>
              <a:t>・主体的に学ぶ・積極的に他者と関わることができる「自立した学習者」の育成</a:t>
            </a:r>
            <a:endParaRPr lang="en-US" altLang="ja-JP" dirty="0" smtClean="0">
              <a:solidFill>
                <a:srgbClr val="FF0000"/>
              </a:solidFill>
            </a:endParaRPr>
          </a:p>
          <a:p>
            <a:pPr>
              <a:buNone/>
            </a:pPr>
            <a:endParaRPr lang="en-US" altLang="ja-JP"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Can-Do </a:t>
            </a:r>
            <a:r>
              <a:rPr lang="ja-JP" altLang="en-US" dirty="0" smtClean="0"/>
              <a:t>リスト</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en-US" altLang="ja-JP" dirty="0"/>
              <a:t>『</a:t>
            </a:r>
            <a:r>
              <a:rPr lang="ja-JP" altLang="en-US" dirty="0" smtClean="0"/>
              <a:t>卒業までにどのような英語力を身につけさせるのか</a:t>
            </a:r>
            <a:r>
              <a:rPr lang="en-US" altLang="ja-JP" dirty="0" smtClean="0"/>
              <a:t>』</a:t>
            </a:r>
          </a:p>
          <a:p>
            <a:pPr>
              <a:buNone/>
            </a:pPr>
            <a:r>
              <a:rPr lang="ja-JP" altLang="en-US" sz="4400" dirty="0" smtClean="0"/>
              <a:t>普通科⇒</a:t>
            </a:r>
            <a:r>
              <a:rPr lang="en-US" altLang="ja-JP" sz="4400" dirty="0" smtClean="0"/>
              <a:t>Micro Debate, Discussion</a:t>
            </a:r>
          </a:p>
          <a:p>
            <a:pPr>
              <a:buNone/>
            </a:pPr>
            <a:r>
              <a:rPr lang="ja-JP" altLang="en-US" sz="4400" dirty="0" smtClean="0"/>
              <a:t>ビジネス科⇒</a:t>
            </a:r>
            <a:r>
              <a:rPr lang="en-US" altLang="ja-JP" sz="4400" dirty="0" smtClean="0"/>
              <a:t>Presentation</a:t>
            </a:r>
            <a:r>
              <a:rPr lang="ja-JP" altLang="en-US" sz="2200" dirty="0" smtClean="0"/>
              <a:t>（企画商品等）</a:t>
            </a:r>
            <a:endParaRPr lang="en-US" altLang="ja-JP" sz="2200" dirty="0"/>
          </a:p>
          <a:p>
            <a:r>
              <a:rPr lang="ja-JP" altLang="en-US" dirty="0" smtClean="0"/>
              <a:t>卒業時の目標を具体化（大目標＋</a:t>
            </a:r>
            <a:r>
              <a:rPr lang="ja-JP" altLang="ja-JP" dirty="0" smtClean="0"/>
              <a:t>４技能</a:t>
            </a:r>
            <a:r>
              <a:rPr lang="ja-JP" altLang="en-US" dirty="0" smtClean="0"/>
              <a:t>別）</a:t>
            </a:r>
            <a:endParaRPr lang="en-US" altLang="ja-JP" dirty="0" smtClean="0"/>
          </a:p>
          <a:p>
            <a:r>
              <a:rPr lang="ja-JP" altLang="en-US" dirty="0" smtClean="0">
                <a:solidFill>
                  <a:srgbClr val="FF0000"/>
                </a:solidFill>
              </a:rPr>
              <a:t>バックワードデザイン</a:t>
            </a:r>
            <a:endParaRPr lang="en-US" altLang="ja-JP" dirty="0" smtClean="0">
              <a:solidFill>
                <a:srgbClr val="FF0000"/>
              </a:solidFill>
            </a:endParaRPr>
          </a:p>
          <a:p>
            <a:r>
              <a:rPr lang="ja-JP" altLang="ja-JP" dirty="0" smtClean="0">
                <a:solidFill>
                  <a:srgbClr val="FF0000"/>
                </a:solidFill>
              </a:rPr>
              <a:t>卒業時</a:t>
            </a:r>
            <a:r>
              <a:rPr lang="ja-JP" altLang="en-US" dirty="0" smtClean="0">
                <a:solidFill>
                  <a:srgbClr val="FF0000"/>
                </a:solidFill>
              </a:rPr>
              <a:t>⇒２年終了時⇒１年終了時</a:t>
            </a:r>
            <a:endParaRPr lang="en-US" altLang="ja-JP" dirty="0" smtClean="0">
              <a:solidFill>
                <a:srgbClr val="FF0000"/>
              </a:solidFill>
            </a:endParaRPr>
          </a:p>
          <a:p>
            <a:endParaRPr lang="ja-JP" altLang="ja-JP" dirty="0" smtClean="0"/>
          </a:p>
          <a:p>
            <a:endParaRPr lang="en-US" altLang="ja-JP" dirty="0" smtClean="0"/>
          </a:p>
          <a:p>
            <a:endParaRPr lang="en-US" altLang="ja-JP" dirty="0" smtClean="0"/>
          </a:p>
          <a:p>
            <a:pPr>
              <a:buNone/>
            </a:pP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Can-Do </a:t>
            </a:r>
            <a:r>
              <a:rPr lang="ja-JP" altLang="en-US" dirty="0" smtClean="0"/>
              <a:t>リストと言語活動</a:t>
            </a:r>
            <a:endParaRPr kumimoji="1" lang="ja-JP" altLang="en-US" dirty="0"/>
          </a:p>
        </p:txBody>
      </p:sp>
      <p:sp>
        <p:nvSpPr>
          <p:cNvPr id="3" name="コンテンツ プレースホルダ 2"/>
          <p:cNvSpPr>
            <a:spLocks noGrp="1"/>
          </p:cNvSpPr>
          <p:nvPr>
            <p:ph idx="1"/>
          </p:nvPr>
        </p:nvSpPr>
        <p:spPr>
          <a:xfrm>
            <a:off x="457200" y="1340768"/>
            <a:ext cx="8229600" cy="5256584"/>
          </a:xfrm>
        </p:spPr>
        <p:txBody>
          <a:bodyPr>
            <a:normAutofit/>
          </a:bodyPr>
          <a:lstStyle/>
          <a:p>
            <a:pPr>
              <a:buNone/>
            </a:pPr>
            <a:r>
              <a:rPr lang="ja-JP" altLang="en-US" sz="5400" dirty="0" smtClean="0"/>
              <a:t>普通科３年</a:t>
            </a:r>
            <a:endParaRPr lang="en-US" altLang="ja-JP" sz="5400" dirty="0" smtClean="0"/>
          </a:p>
          <a:p>
            <a:pPr>
              <a:buNone/>
            </a:pPr>
            <a:r>
              <a:rPr lang="ja-JP" altLang="en-US" dirty="0" smtClean="0"/>
              <a:t>・複数の視点で物事を捉え、主張・反論できる</a:t>
            </a:r>
            <a:endParaRPr lang="en-US" altLang="ja-JP" dirty="0" smtClean="0"/>
          </a:p>
          <a:p>
            <a:pPr>
              <a:buNone/>
            </a:pPr>
            <a:r>
              <a:rPr lang="en-US" altLang="ja-JP" sz="5400" dirty="0" smtClean="0">
                <a:solidFill>
                  <a:srgbClr val="FF0000"/>
                </a:solidFill>
              </a:rPr>
              <a:t>Micro Debate, Discussion</a:t>
            </a:r>
          </a:p>
          <a:p>
            <a:pPr>
              <a:buNone/>
            </a:pPr>
            <a:r>
              <a:rPr lang="ja-JP" altLang="en-US" sz="3600" dirty="0" smtClean="0">
                <a:solidFill>
                  <a:srgbClr val="FF0000"/>
                </a:solidFill>
              </a:rPr>
              <a:t>・社会的な出来事について（２級レベル）</a:t>
            </a:r>
            <a:endParaRPr lang="en-US" altLang="ja-JP" sz="3600" dirty="0" smtClean="0">
              <a:solidFill>
                <a:srgbClr val="FF0000"/>
              </a:solidFill>
            </a:endParaRPr>
          </a:p>
          <a:p>
            <a:pPr>
              <a:buNone/>
            </a:pPr>
            <a:r>
              <a:rPr lang="ja-JP" altLang="en-US" dirty="0">
                <a:solidFill>
                  <a:srgbClr val="FF0000"/>
                </a:solidFill>
              </a:rPr>
              <a:t>　</a:t>
            </a:r>
            <a:r>
              <a:rPr lang="ja-JP" altLang="en-US" dirty="0" smtClean="0">
                <a:solidFill>
                  <a:srgbClr val="FF0000"/>
                </a:solidFill>
              </a:rPr>
              <a:t>　　　　　　　　　　　　　　　　　　　　　　　　　　　　　　　　　　　　　 </a:t>
            </a:r>
            <a:endParaRPr lang="en-US" altLang="ja-JP" dirty="0" smtClean="0">
              <a:solidFill>
                <a:srgbClr val="FF0000"/>
              </a:solidFill>
            </a:endParaRPr>
          </a:p>
          <a:p>
            <a:pPr>
              <a:buNone/>
            </a:pPr>
            <a:r>
              <a:rPr lang="ja-JP" altLang="en-US" dirty="0" smtClean="0">
                <a:solidFill>
                  <a:srgbClr val="FF0000"/>
                </a:solidFill>
              </a:rPr>
              <a:t>　　　　　　　　　　　</a:t>
            </a:r>
            <a:endParaRPr lang="en-US" altLang="ja-JP" dirty="0" smtClean="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Can-Do </a:t>
            </a:r>
            <a:r>
              <a:rPr lang="ja-JP" altLang="en-US" dirty="0" smtClean="0"/>
              <a:t>リストと言語活動</a:t>
            </a:r>
            <a:endParaRPr kumimoji="1" lang="ja-JP" altLang="en-US" dirty="0"/>
          </a:p>
        </p:txBody>
      </p:sp>
      <p:sp>
        <p:nvSpPr>
          <p:cNvPr id="3" name="コンテンツ プレースホルダ 2"/>
          <p:cNvSpPr>
            <a:spLocks noGrp="1"/>
          </p:cNvSpPr>
          <p:nvPr>
            <p:ph idx="1"/>
          </p:nvPr>
        </p:nvSpPr>
        <p:spPr>
          <a:xfrm>
            <a:off x="457200" y="1340768"/>
            <a:ext cx="8229600" cy="5256584"/>
          </a:xfrm>
        </p:spPr>
        <p:txBody>
          <a:bodyPr>
            <a:normAutofit/>
          </a:bodyPr>
          <a:lstStyle/>
          <a:p>
            <a:pPr>
              <a:buNone/>
            </a:pPr>
            <a:r>
              <a:rPr lang="ja-JP" altLang="en-US" sz="5400" dirty="0" smtClean="0"/>
              <a:t>普通科２年</a:t>
            </a:r>
            <a:endParaRPr lang="en-US" altLang="ja-JP" sz="5400" dirty="0" smtClean="0"/>
          </a:p>
          <a:p>
            <a:pPr>
              <a:buNone/>
            </a:pPr>
            <a:r>
              <a:rPr lang="ja-JP" altLang="en-US" dirty="0" smtClean="0"/>
              <a:t>・自らの考えを分かりやすく堂々と伝えられる</a:t>
            </a:r>
            <a:endParaRPr lang="en-US" altLang="ja-JP" dirty="0" smtClean="0"/>
          </a:p>
          <a:p>
            <a:pPr>
              <a:buNone/>
            </a:pPr>
            <a:r>
              <a:rPr lang="ja-JP" altLang="en-US" dirty="0" smtClean="0"/>
              <a:t>・他者の考えを的確に理解することができる</a:t>
            </a:r>
            <a:endParaRPr lang="en-US" altLang="ja-JP" dirty="0" smtClean="0"/>
          </a:p>
          <a:p>
            <a:pPr>
              <a:buNone/>
            </a:pPr>
            <a:r>
              <a:rPr lang="ja-JP" altLang="en-US" sz="5400" dirty="0" smtClean="0"/>
              <a:t>　　　　　　　　　　　　　　　　　　　　　　　　　　　　 </a:t>
            </a:r>
            <a:endParaRPr lang="en-US" altLang="ja-JP" sz="5400" dirty="0" smtClean="0"/>
          </a:p>
          <a:p>
            <a:pPr>
              <a:buNone/>
            </a:pPr>
            <a:r>
              <a:rPr lang="ja-JP" altLang="en-US" dirty="0" smtClean="0"/>
              <a:t>　　　　　　　</a:t>
            </a:r>
            <a:endParaRPr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2510</TotalTime>
  <Words>1022</Words>
  <Application>Microsoft Office PowerPoint</Application>
  <PresentationFormat>画面に合わせる (4:3)</PresentationFormat>
  <Paragraphs>194</Paragraphs>
  <Slides>19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AR P丸ゴシック体M04</vt:lpstr>
      <vt:lpstr>ＤＦ特太ゴシック体</vt:lpstr>
      <vt:lpstr>HGP創英角ｺﾞｼｯｸUB</vt:lpstr>
      <vt:lpstr>ＭＳ Ｐゴシック</vt:lpstr>
      <vt:lpstr>Arial</vt:lpstr>
      <vt:lpstr>Calibri</vt:lpstr>
      <vt:lpstr>Wingdings</vt:lpstr>
      <vt:lpstr>Office テーマ</vt:lpstr>
      <vt:lpstr>観点別評価について</vt:lpstr>
      <vt:lpstr>なぜ観点別評価なのか</vt:lpstr>
      <vt:lpstr>なぜ観点別評価なのか？</vt:lpstr>
      <vt:lpstr>なぜ観点別評価なのか？</vt:lpstr>
      <vt:lpstr>滝西の指導改善（PDCAサイクル）</vt:lpstr>
      <vt:lpstr>Can-Do リスト</vt:lpstr>
      <vt:lpstr>Can-Do リスト</vt:lpstr>
      <vt:lpstr>Can-Do リストと言語活動</vt:lpstr>
      <vt:lpstr>Can-Do リストと言語活動</vt:lpstr>
      <vt:lpstr>Can-Do リストと言語活動</vt:lpstr>
      <vt:lpstr>Can-Do リストと言語活動</vt:lpstr>
      <vt:lpstr>Can-Doリストと言語活動</vt:lpstr>
      <vt:lpstr>滝西Can-Do リスト</vt:lpstr>
      <vt:lpstr> 　　　　　滝西フォーマット（Ｈ１９～） 　　</vt:lpstr>
      <vt:lpstr>観点別評価</vt:lpstr>
      <vt:lpstr>Performance Test</vt:lpstr>
      <vt:lpstr>観点別評価シート</vt:lpstr>
      <vt:lpstr>振り返りシート</vt:lpstr>
      <vt:lpstr>指導改善の取組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観点別評価について</dc:title>
  <dc:creator>Sasaki</dc:creator>
  <cp:lastModifiedBy>仲野秀紀</cp:lastModifiedBy>
  <cp:revision>83</cp:revision>
  <cp:lastPrinted>2014-12-22T02:36:45Z</cp:lastPrinted>
  <dcterms:created xsi:type="dcterms:W3CDTF">2014-12-12T07:48:43Z</dcterms:created>
  <dcterms:modified xsi:type="dcterms:W3CDTF">2015-01-13T00:45:38Z</dcterms:modified>
</cp:coreProperties>
</file>