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pptx" ContentType="application/vnd.openxmlformats-officedocument.presentationml.presentation"/>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4" r:id="rId1"/>
  </p:sldMasterIdLst>
  <p:notesMasterIdLst>
    <p:notesMasterId r:id="rId75"/>
  </p:notesMasterIdLst>
  <p:handoutMasterIdLst>
    <p:handoutMasterId r:id="rId76"/>
  </p:handoutMasterIdLst>
  <p:sldIdLst>
    <p:sldId id="256" r:id="rId2"/>
    <p:sldId id="309" r:id="rId3"/>
    <p:sldId id="277" r:id="rId4"/>
    <p:sldId id="418" r:id="rId5"/>
    <p:sldId id="313" r:id="rId6"/>
    <p:sldId id="280" r:id="rId7"/>
    <p:sldId id="315" r:id="rId8"/>
    <p:sldId id="318" r:id="rId9"/>
    <p:sldId id="326" r:id="rId10"/>
    <p:sldId id="319" r:id="rId11"/>
    <p:sldId id="323" r:id="rId12"/>
    <p:sldId id="325" r:id="rId13"/>
    <p:sldId id="407" r:id="rId14"/>
    <p:sldId id="327" r:id="rId15"/>
    <p:sldId id="330" r:id="rId16"/>
    <p:sldId id="337" r:id="rId17"/>
    <p:sldId id="331" r:id="rId18"/>
    <p:sldId id="332" r:id="rId19"/>
    <p:sldId id="338" r:id="rId20"/>
    <p:sldId id="397" r:id="rId21"/>
    <p:sldId id="400" r:id="rId22"/>
    <p:sldId id="401" r:id="rId23"/>
    <p:sldId id="341" r:id="rId24"/>
    <p:sldId id="344" r:id="rId25"/>
    <p:sldId id="345" r:id="rId26"/>
    <p:sldId id="346" r:id="rId27"/>
    <p:sldId id="347" r:id="rId28"/>
    <p:sldId id="415" r:id="rId29"/>
    <p:sldId id="416" r:id="rId30"/>
    <p:sldId id="350" r:id="rId31"/>
    <p:sldId id="349" r:id="rId32"/>
    <p:sldId id="351" r:id="rId33"/>
    <p:sldId id="352" r:id="rId34"/>
    <p:sldId id="353" r:id="rId35"/>
    <p:sldId id="354" r:id="rId36"/>
    <p:sldId id="355" r:id="rId37"/>
    <p:sldId id="358" r:id="rId38"/>
    <p:sldId id="357" r:id="rId39"/>
    <p:sldId id="414" r:id="rId40"/>
    <p:sldId id="359" r:id="rId41"/>
    <p:sldId id="360" r:id="rId42"/>
    <p:sldId id="363" r:id="rId43"/>
    <p:sldId id="364" r:id="rId44"/>
    <p:sldId id="366" r:id="rId45"/>
    <p:sldId id="370" r:id="rId46"/>
    <p:sldId id="371" r:id="rId47"/>
    <p:sldId id="369" r:id="rId48"/>
    <p:sldId id="372" r:id="rId49"/>
    <p:sldId id="373" r:id="rId50"/>
    <p:sldId id="374" r:id="rId51"/>
    <p:sldId id="376" r:id="rId52"/>
    <p:sldId id="379" r:id="rId53"/>
    <p:sldId id="380" r:id="rId54"/>
    <p:sldId id="384" r:id="rId55"/>
    <p:sldId id="385" r:id="rId56"/>
    <p:sldId id="382" r:id="rId57"/>
    <p:sldId id="386" r:id="rId58"/>
    <p:sldId id="387" r:id="rId59"/>
    <p:sldId id="389" r:id="rId60"/>
    <p:sldId id="390" r:id="rId61"/>
    <p:sldId id="392" r:id="rId62"/>
    <p:sldId id="278" r:id="rId63"/>
    <p:sldId id="403" r:id="rId64"/>
    <p:sldId id="405" r:id="rId65"/>
    <p:sldId id="402" r:id="rId66"/>
    <p:sldId id="408" r:id="rId67"/>
    <p:sldId id="409" r:id="rId68"/>
    <p:sldId id="410" r:id="rId69"/>
    <p:sldId id="411" r:id="rId70"/>
    <p:sldId id="412" r:id="rId71"/>
    <p:sldId id="413" r:id="rId72"/>
    <p:sldId id="417" r:id="rId73"/>
    <p:sldId id="295" r:id="rId7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2F19B5"/>
    <a:srgbClr val="A50021"/>
    <a:srgbClr val="006600"/>
    <a:srgbClr val="FFCCFF"/>
    <a:srgbClr val="FFCCCC"/>
    <a:srgbClr val="00FF00"/>
    <a:srgbClr val="FFFF99"/>
    <a:srgbClr val="FFFF66"/>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65" autoAdjust="0"/>
    <p:restoredTop sz="94660"/>
  </p:normalViewPr>
  <p:slideViewPr>
    <p:cSldViewPr>
      <p:cViewPr varScale="1">
        <p:scale>
          <a:sx n="70" d="100"/>
          <a:sy n="70" d="100"/>
        </p:scale>
        <p:origin x="-141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D:\TAKINISHI\Desktop\&#65288;&#28381;&#35199;&#33521;&#35486;&#25945;&#32946;&#65289;\&#65319;&#65332;&#65317;&#65315;&#32080;&#26524;&#12464;&#12521;&#125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hart>
    <c:plotArea>
      <c:layout>
        <c:manualLayout>
          <c:layoutTarget val="inner"/>
          <c:xMode val="edge"/>
          <c:yMode val="edge"/>
          <c:x val="0.22520571255752719"/>
          <c:y val="0.19112032887147448"/>
          <c:w val="0.66715048118985165"/>
          <c:h val="0.61388350385207335"/>
        </c:manualLayout>
      </c:layout>
      <c:lineChart>
        <c:grouping val="standard"/>
        <c:ser>
          <c:idx val="0"/>
          <c:order val="0"/>
          <c:tx>
            <c:strRef>
              <c:f>Sheet1!$B$5</c:f>
              <c:strCache>
                <c:ptCount val="1"/>
                <c:pt idx="0">
                  <c:v>現１年生</c:v>
                </c:pt>
              </c:strCache>
            </c:strRef>
          </c:tx>
          <c:marker>
            <c:symbol val="none"/>
          </c:marker>
          <c:cat>
            <c:strRef>
              <c:f>Sheet1!$C$4:$H$4</c:f>
              <c:strCache>
                <c:ptCount val="6"/>
                <c:pt idx="0">
                  <c:v>１年生７月</c:v>
                </c:pt>
                <c:pt idx="1">
                  <c:v>１年生１２月</c:v>
                </c:pt>
                <c:pt idx="2">
                  <c:v>２年生７月</c:v>
                </c:pt>
                <c:pt idx="3">
                  <c:v>２年生１２月</c:v>
                </c:pt>
                <c:pt idx="4">
                  <c:v>３年生７月</c:v>
                </c:pt>
                <c:pt idx="5">
                  <c:v>３年生１２月</c:v>
                </c:pt>
              </c:strCache>
            </c:strRef>
          </c:cat>
          <c:val>
            <c:numRef>
              <c:f>Sheet1!$C$5:$H$5</c:f>
              <c:numCache>
                <c:formatCode>General</c:formatCode>
                <c:ptCount val="6"/>
                <c:pt idx="0">
                  <c:v>307.7</c:v>
                </c:pt>
                <c:pt idx="1">
                  <c:v>313.10000000000002</c:v>
                </c:pt>
              </c:numCache>
            </c:numRef>
          </c:val>
        </c:ser>
        <c:ser>
          <c:idx val="1"/>
          <c:order val="1"/>
          <c:tx>
            <c:strRef>
              <c:f>Sheet1!$B$6</c:f>
              <c:strCache>
                <c:ptCount val="1"/>
                <c:pt idx="0">
                  <c:v>現２年生</c:v>
                </c:pt>
              </c:strCache>
            </c:strRef>
          </c:tx>
          <c:marker>
            <c:symbol val="none"/>
          </c:marker>
          <c:cat>
            <c:strRef>
              <c:f>Sheet1!$C$4:$H$4</c:f>
              <c:strCache>
                <c:ptCount val="6"/>
                <c:pt idx="0">
                  <c:v>１年生７月</c:v>
                </c:pt>
                <c:pt idx="1">
                  <c:v>１年生１２月</c:v>
                </c:pt>
                <c:pt idx="2">
                  <c:v>２年生７月</c:v>
                </c:pt>
                <c:pt idx="3">
                  <c:v>２年生１２月</c:v>
                </c:pt>
                <c:pt idx="4">
                  <c:v>３年生７月</c:v>
                </c:pt>
                <c:pt idx="5">
                  <c:v>３年生１２月</c:v>
                </c:pt>
              </c:strCache>
            </c:strRef>
          </c:cat>
          <c:val>
            <c:numRef>
              <c:f>Sheet1!$C$6:$H$6</c:f>
              <c:numCache>
                <c:formatCode>General</c:formatCode>
                <c:ptCount val="6"/>
                <c:pt idx="0">
                  <c:v>288.10000000000002</c:v>
                </c:pt>
                <c:pt idx="1">
                  <c:v>318.3</c:v>
                </c:pt>
                <c:pt idx="2">
                  <c:v>396.7</c:v>
                </c:pt>
                <c:pt idx="3">
                  <c:v>442.1</c:v>
                </c:pt>
              </c:numCache>
            </c:numRef>
          </c:val>
        </c:ser>
        <c:ser>
          <c:idx val="2"/>
          <c:order val="2"/>
          <c:tx>
            <c:strRef>
              <c:f>Sheet1!$B$7</c:f>
              <c:strCache>
                <c:ptCount val="1"/>
                <c:pt idx="0">
                  <c:v>現３年生</c:v>
                </c:pt>
              </c:strCache>
            </c:strRef>
          </c:tx>
          <c:marker>
            <c:symbol val="none"/>
          </c:marker>
          <c:cat>
            <c:strRef>
              <c:f>Sheet1!$C$4:$H$4</c:f>
              <c:strCache>
                <c:ptCount val="6"/>
                <c:pt idx="0">
                  <c:v>１年生７月</c:v>
                </c:pt>
                <c:pt idx="1">
                  <c:v>１年生１２月</c:v>
                </c:pt>
                <c:pt idx="2">
                  <c:v>２年生７月</c:v>
                </c:pt>
                <c:pt idx="3">
                  <c:v>２年生１２月</c:v>
                </c:pt>
                <c:pt idx="4">
                  <c:v>３年生７月</c:v>
                </c:pt>
                <c:pt idx="5">
                  <c:v>３年生１２月</c:v>
                </c:pt>
              </c:strCache>
            </c:strRef>
          </c:cat>
          <c:val>
            <c:numRef>
              <c:f>Sheet1!$C$7:$H$7</c:f>
              <c:numCache>
                <c:formatCode>General</c:formatCode>
                <c:ptCount val="6"/>
                <c:pt idx="0">
                  <c:v>314.89999999999969</c:v>
                </c:pt>
                <c:pt idx="1">
                  <c:v>346.6</c:v>
                </c:pt>
                <c:pt idx="2">
                  <c:v>380.2</c:v>
                </c:pt>
                <c:pt idx="3">
                  <c:v>413</c:v>
                </c:pt>
                <c:pt idx="4">
                  <c:v>451</c:v>
                </c:pt>
                <c:pt idx="5">
                  <c:v>479.6</c:v>
                </c:pt>
              </c:numCache>
            </c:numRef>
          </c:val>
        </c:ser>
        <c:ser>
          <c:idx val="3"/>
          <c:order val="3"/>
          <c:tx>
            <c:strRef>
              <c:f>Sheet1!$B$8</c:f>
              <c:strCache>
                <c:ptCount val="1"/>
                <c:pt idx="0">
                  <c:v>２０１０年</c:v>
                </c:pt>
              </c:strCache>
            </c:strRef>
          </c:tx>
          <c:marker>
            <c:symbol val="none"/>
          </c:marker>
          <c:cat>
            <c:strRef>
              <c:f>Sheet1!$C$4:$H$4</c:f>
              <c:strCache>
                <c:ptCount val="6"/>
                <c:pt idx="0">
                  <c:v>１年生７月</c:v>
                </c:pt>
                <c:pt idx="1">
                  <c:v>１年生１２月</c:v>
                </c:pt>
                <c:pt idx="2">
                  <c:v>２年生７月</c:v>
                </c:pt>
                <c:pt idx="3">
                  <c:v>２年生１２月</c:v>
                </c:pt>
                <c:pt idx="4">
                  <c:v>３年生７月</c:v>
                </c:pt>
                <c:pt idx="5">
                  <c:v>３年生１２月</c:v>
                </c:pt>
              </c:strCache>
            </c:strRef>
          </c:cat>
          <c:val>
            <c:numRef>
              <c:f>Sheet1!$C$8:$H$8</c:f>
              <c:numCache>
                <c:formatCode>General</c:formatCode>
                <c:ptCount val="6"/>
                <c:pt idx="0">
                  <c:v>311</c:v>
                </c:pt>
                <c:pt idx="1">
                  <c:v>358.5</c:v>
                </c:pt>
                <c:pt idx="2">
                  <c:v>378.3</c:v>
                </c:pt>
                <c:pt idx="3">
                  <c:v>396.8</c:v>
                </c:pt>
                <c:pt idx="4">
                  <c:v>465</c:v>
                </c:pt>
                <c:pt idx="5">
                  <c:v>472.2</c:v>
                </c:pt>
              </c:numCache>
            </c:numRef>
          </c:val>
        </c:ser>
        <c:marker val="1"/>
        <c:axId val="92142208"/>
        <c:axId val="93266304"/>
      </c:lineChart>
      <c:catAx>
        <c:axId val="92142208"/>
        <c:scaling>
          <c:orientation val="minMax"/>
        </c:scaling>
        <c:axPos val="b"/>
        <c:tickLblPos val="nextTo"/>
        <c:crossAx val="93266304"/>
        <c:crosses val="autoZero"/>
        <c:auto val="1"/>
        <c:lblAlgn val="ctr"/>
        <c:lblOffset val="100"/>
      </c:catAx>
      <c:valAx>
        <c:axId val="93266304"/>
        <c:scaling>
          <c:orientation val="minMax"/>
          <c:max val="600"/>
          <c:min val="250"/>
        </c:scaling>
        <c:axPos val="l"/>
        <c:majorGridlines/>
        <c:numFmt formatCode="General" sourceLinked="1"/>
        <c:tickLblPos val="nextTo"/>
        <c:crossAx val="92142208"/>
        <c:crosses val="autoZero"/>
        <c:crossBetween val="between"/>
      </c:valAx>
    </c:plotArea>
    <c:legend>
      <c:legendPos val="r"/>
      <c:layout/>
      <c:spPr>
        <a:ln cmpd="dbl">
          <a:prstDash val="solid"/>
        </a:ln>
      </c:spPr>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D9488818-8B71-4F47-ADE0-F10012237A16}" type="datetimeFigureOut">
              <a:rPr kumimoji="1" lang="ja-JP" altLang="en-US" smtClean="0"/>
              <a:pPr/>
              <a:t>2014/5/28</a:t>
            </a:fld>
            <a:endParaRPr kumimoji="1" lang="ja-JP" altLang="en-US"/>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49444C69-F67E-4B66-BAA0-E481EE37EB8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642EA2BA-73B8-4879-ADC0-4600732CAF5B}" type="datetimeFigureOut">
              <a:rPr kumimoji="1" lang="ja-JP" altLang="en-US" smtClean="0"/>
              <a:pPr/>
              <a:t>2014/5/28</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6AD9F989-C130-4831-ADDE-66ACDD97508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AD9F989-C130-4831-ADDE-66ACDD97508A}" type="slidenum">
              <a:rPr kumimoji="1" lang="ja-JP" altLang="en-US" smtClean="0"/>
              <a:pPr/>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8D8EA0D-0999-45BA-97D4-83C5848F3C64}" type="slidenum">
              <a:rPr kumimoji="1" lang="ja-JP" altLang="en-US" smtClean="0"/>
              <a:pPr/>
              <a:t>7</a:t>
            </a:fld>
            <a:endParaRPr kumimoji="1" lang="ja-JP" altLang="en-US"/>
          </a:p>
        </p:txBody>
      </p:sp>
    </p:spTree>
    <p:extLst>
      <p:ext uri="{BB962C8B-B14F-4D97-AF65-F5344CB8AC3E}">
        <p14:creationId xmlns="" xmlns:p14="http://schemas.microsoft.com/office/powerpoint/2010/main" val="234482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8D8EA0D-0999-45BA-97D4-83C5848F3C64}" type="slidenum">
              <a:rPr kumimoji="1" lang="ja-JP" altLang="en-US" smtClean="0"/>
              <a:pPr/>
              <a:t>8</a:t>
            </a:fld>
            <a:endParaRPr kumimoji="1" lang="ja-JP" altLang="en-US"/>
          </a:p>
        </p:txBody>
      </p:sp>
    </p:spTree>
    <p:extLst>
      <p:ext uri="{BB962C8B-B14F-4D97-AF65-F5344CB8AC3E}">
        <p14:creationId xmlns="" xmlns:p14="http://schemas.microsoft.com/office/powerpoint/2010/main" val="1632783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8D8EA0D-0999-45BA-97D4-83C5848F3C64}" type="slidenum">
              <a:rPr kumimoji="1" lang="ja-JP" altLang="en-US" smtClean="0"/>
              <a:pPr/>
              <a:t>11</a:t>
            </a:fld>
            <a:endParaRPr kumimoji="1" lang="ja-JP" altLang="en-US"/>
          </a:p>
        </p:txBody>
      </p:sp>
    </p:spTree>
    <p:extLst>
      <p:ext uri="{BB962C8B-B14F-4D97-AF65-F5344CB8AC3E}">
        <p14:creationId xmlns="" xmlns:p14="http://schemas.microsoft.com/office/powerpoint/2010/main" val="656594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a:buNone/>
            </a:pPr>
            <a:r>
              <a:rPr lang="ja-JP" altLang="en-US" dirty="0" smtClean="0"/>
              <a:t>国際共通語としての英語力向上のための５つの提言と具体的施策では、</a:t>
            </a:r>
            <a:endParaRPr lang="en-US" altLang="ja-JP" dirty="0" smtClean="0"/>
          </a:p>
          <a:p>
            <a:pPr>
              <a:buNone/>
            </a:pPr>
            <a:endParaRPr lang="en-US" altLang="ja-JP" dirty="0" smtClean="0"/>
          </a:p>
          <a:p>
            <a:pPr>
              <a:buNone/>
            </a:pPr>
            <a:r>
              <a:rPr lang="ja-JP" altLang="en-US" b="1" i="1" u="sng" dirty="0" smtClean="0"/>
              <a:t>「中・高等学校は、学習到達目標を「ＣＡＮ－ＤＯリスト」の形で設定・公表</a:t>
            </a:r>
            <a:endParaRPr lang="en-US" altLang="ja-JP" b="1" i="1" u="sng" dirty="0" smtClean="0"/>
          </a:p>
          <a:p>
            <a:pPr>
              <a:buNone/>
            </a:pPr>
            <a:r>
              <a:rPr lang="ja-JP" altLang="en-US" b="1" i="1" u="sng" dirty="0" smtClean="0"/>
              <a:t>するともに、その達成状況を把握する。」</a:t>
            </a:r>
            <a:r>
              <a:rPr lang="ja-JP" altLang="en-US" b="0" i="0" u="none" dirty="0" smtClean="0"/>
              <a:t>となっております。</a:t>
            </a:r>
            <a:endParaRPr lang="en-US" altLang="ja-JP" b="0" i="0" u="none" dirty="0" smtClean="0"/>
          </a:p>
          <a:p>
            <a:pPr>
              <a:buNone/>
            </a:pPr>
            <a:endParaRPr lang="en-US" altLang="ja-JP" dirty="0" smtClean="0"/>
          </a:p>
          <a:p>
            <a:pPr>
              <a:buNone/>
            </a:pPr>
            <a:r>
              <a:rPr lang="ja-JP" altLang="en-US" dirty="0" smtClean="0"/>
              <a:t>高校ではＣＡＮ－ＤＯリスト型到達目標を作成済みの学校が多くなってきまし</a:t>
            </a:r>
            <a:endParaRPr lang="en-US" altLang="ja-JP" dirty="0" smtClean="0"/>
          </a:p>
          <a:p>
            <a:pPr>
              <a:buNone/>
            </a:pPr>
            <a:r>
              <a:rPr lang="ja-JP" altLang="en-US" dirty="0" smtClean="0"/>
              <a:t>たが、中学校も今後同じように作成を求められることになりそうです。</a:t>
            </a:r>
            <a:endParaRPr lang="en-US" altLang="ja-JP" dirty="0" smtClean="0"/>
          </a:p>
          <a:p>
            <a:pPr>
              <a:buNone/>
            </a:pPr>
            <a:r>
              <a:rPr lang="ja-JP" altLang="en-US" dirty="0" smtClean="0"/>
              <a:t>本プロジェクトでは、この提言に倣い、先んじて合同ＣＡＮ－ＤＯリストの作成に</a:t>
            </a:r>
            <a:endParaRPr lang="en-US" altLang="ja-JP" dirty="0" smtClean="0"/>
          </a:p>
          <a:p>
            <a:pPr>
              <a:buNone/>
            </a:pPr>
            <a:r>
              <a:rPr lang="ja-JP" altLang="en-US" dirty="0" smtClean="0"/>
              <a:t>着手しました。</a:t>
            </a:r>
            <a:endParaRPr lang="en-US" altLang="ja-JP" dirty="0" smtClean="0"/>
          </a:p>
          <a:p>
            <a:pPr>
              <a:buNone/>
            </a:pPr>
            <a:endParaRPr lang="en-US" altLang="ja-JP" dirty="0" smtClean="0"/>
          </a:p>
          <a:p>
            <a:pPr>
              <a:buNone/>
            </a:pPr>
            <a:r>
              <a:rPr lang="ja-JP" altLang="en-US" dirty="0" smtClean="0"/>
              <a:t>協力校である滝川市立西小学校、滝川市立開西中学校の協力により、合同</a:t>
            </a:r>
            <a:endParaRPr lang="en-US" altLang="ja-JP" dirty="0" smtClean="0"/>
          </a:p>
          <a:p>
            <a:pPr>
              <a:buNone/>
            </a:pPr>
            <a:r>
              <a:rPr lang="ja-JP" altLang="en-US" dirty="0" smtClean="0"/>
              <a:t>授業研究会を行い、小学校、中学校、高校それぞれの英語の授業を見学し合</a:t>
            </a:r>
            <a:endParaRPr lang="en-US" altLang="ja-JP" dirty="0" smtClean="0"/>
          </a:p>
          <a:p>
            <a:pPr>
              <a:buNone/>
            </a:pPr>
            <a:r>
              <a:rPr lang="ja-JP" altLang="en-US" dirty="0" smtClean="0"/>
              <a:t>い、その後、作成に着手しました。</a:t>
            </a:r>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E596626-12F5-4193-9C24-C38A8D79E78D}" type="slidenum">
              <a:rPr kumimoji="1" lang="ja-JP" altLang="en-US" smtClean="0"/>
              <a:pPr/>
              <a:t>20</a:t>
            </a:fld>
            <a:endParaRPr kumimoji="1" lang="ja-JP" altLang="en-US" dirty="0"/>
          </a:p>
        </p:txBody>
      </p:sp>
    </p:spTree>
    <p:extLst>
      <p:ext uri="{BB962C8B-B14F-4D97-AF65-F5344CB8AC3E}">
        <p14:creationId xmlns="" xmlns:p14="http://schemas.microsoft.com/office/powerpoint/2010/main" val="312537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i="1" u="sng" dirty="0" smtClean="0"/>
              <a:t>資料をクリックすると白い枠が現れます。</a:t>
            </a:r>
            <a:endParaRPr kumimoji="1" lang="en-US" altLang="ja-JP" b="1" i="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b="1" i="1" u="sng" dirty="0" smtClean="0"/>
              <a:t>その外側の白い枠にポインタを合わせたあと右クリックし、ワークシートドキュメントの「開く」をクリックすると、ワードの画面で開くことができます。</a:t>
            </a:r>
          </a:p>
          <a:p>
            <a:endParaRPr kumimoji="1" lang="en-US" altLang="ja-JP" dirty="0" smtClean="0"/>
          </a:p>
          <a:p>
            <a:r>
              <a:rPr kumimoji="1" lang="ja-JP" altLang="en-US" dirty="0" smtClean="0"/>
              <a:t>滝川市立西小学校には上記のような、しっかりとした指導計画・評価計画が元々ありました。</a:t>
            </a:r>
            <a:endParaRPr kumimoji="1" lang="en-US" altLang="ja-JP" dirty="0" smtClean="0"/>
          </a:p>
          <a:p>
            <a:r>
              <a:rPr kumimoji="1" lang="ja-JP" altLang="en-US" dirty="0" smtClean="0"/>
              <a:t>拡大すると、評価規準の語尾は「</a:t>
            </a:r>
            <a:r>
              <a:rPr kumimoji="1" lang="ja-JP" altLang="en-US" dirty="0" err="1" smtClean="0"/>
              <a:t>～して</a:t>
            </a:r>
            <a:r>
              <a:rPr kumimoji="1" lang="ja-JP" altLang="en-US" dirty="0" smtClean="0"/>
              <a:t>いる。」「～に気付いている。」「～に関心を持っている。」</a:t>
            </a:r>
            <a:endParaRPr kumimoji="1" lang="en-US" altLang="ja-JP" dirty="0" smtClean="0"/>
          </a:p>
          <a:p>
            <a:r>
              <a:rPr kumimoji="1" lang="ja-JP" altLang="en-US" dirty="0" smtClean="0"/>
              <a:t>となっていると思います。ここが、小学校での英語教育のポイントになっているところです。</a:t>
            </a:r>
            <a:endParaRPr kumimoji="1" lang="en-US" altLang="ja-JP" dirty="0" smtClean="0"/>
          </a:p>
          <a:p>
            <a:r>
              <a:rPr kumimoji="1" lang="ja-JP" altLang="en-US" dirty="0" smtClean="0"/>
              <a:t>この表の中では分かりやすいように、赤や青で表示されています。</a:t>
            </a:r>
            <a:endParaRPr kumimoji="1" lang="en-US" altLang="ja-JP" dirty="0" smtClean="0"/>
          </a:p>
          <a:p>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3E596626-12F5-4193-9C24-C38A8D79E78D}" type="slidenum">
              <a:rPr kumimoji="1" lang="ja-JP" altLang="en-US" smtClean="0"/>
              <a:pPr/>
              <a:t>21</a:t>
            </a:fld>
            <a:endParaRPr kumimoji="1" lang="ja-JP" altLang="en-US" dirty="0"/>
          </a:p>
        </p:txBody>
      </p:sp>
    </p:spTree>
    <p:extLst>
      <p:ext uri="{BB962C8B-B14F-4D97-AF65-F5344CB8AC3E}">
        <p14:creationId xmlns="" xmlns:p14="http://schemas.microsoft.com/office/powerpoint/2010/main" val="329784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6AD9F989-C130-4831-ADDE-66ACDD97508A}" type="slidenum">
              <a:rPr kumimoji="1" lang="ja-JP" altLang="en-US" smtClean="0"/>
              <a:pPr/>
              <a:t>37</a:t>
            </a:fld>
            <a:endParaRPr kumimoji="1" lang="ja-JP" altLang="en-US"/>
          </a:p>
        </p:txBody>
      </p:sp>
    </p:spTree>
    <p:extLst>
      <p:ext uri="{BB962C8B-B14F-4D97-AF65-F5344CB8AC3E}">
        <p14:creationId xmlns="" xmlns:p14="http://schemas.microsoft.com/office/powerpoint/2010/main" val="293954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AEAB95E8-5D1A-4AB4-AF77-8F8BCD22BECB}" type="datetime1">
              <a:rPr kumimoji="1" lang="ja-JP" altLang="en-US" smtClean="0"/>
              <a:pPr/>
              <a:t>2014/5/28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1A2EBA0-D3E3-4375-9A4B-0EB0821D6328}" type="datetime1">
              <a:rPr kumimoji="1" lang="ja-JP" altLang="en-US" smtClean="0"/>
              <a:pPr/>
              <a:t>2014/5/28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851AC80A-6A02-4D05-B02C-46AE5798FCFA}" type="datetime1">
              <a:rPr kumimoji="1" lang="ja-JP" altLang="en-US" smtClean="0"/>
              <a:pPr/>
              <a:t>2014/5/28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2E95824-FCDE-4469-AB33-5BBEB8349952}" type="datetime1">
              <a:rPr kumimoji="1" lang="ja-JP" altLang="en-US" smtClean="0"/>
              <a:pPr/>
              <a:t>2014/5/28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A5D4AF-92EA-45FB-AB1F-E51727F6514A}" type="datetime1">
              <a:rPr kumimoji="1" lang="ja-JP" altLang="en-US" smtClean="0"/>
              <a:pPr/>
              <a:t>2014/5/28</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A02EC0D-7A63-4E0C-85E9-710F0DCCE14C}" type="datetime1">
              <a:rPr kumimoji="1" lang="ja-JP" altLang="en-US" smtClean="0"/>
              <a:pPr/>
              <a:t>2014/5/28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E686393-9577-4850-A7C6-B2CB248B088D}" type="datetime1">
              <a:rPr kumimoji="1" lang="ja-JP" altLang="en-US" smtClean="0"/>
              <a:pPr/>
              <a:t>2014/5/28</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4F890415-AC2D-4338-ADE1-8DC47AABDFAC}" type="datetime1">
              <a:rPr kumimoji="1" lang="ja-JP" altLang="en-US" smtClean="0"/>
              <a:pPr/>
              <a:t>2014/5/28</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0435FD0-1DE6-4390-AF51-A1C21AA93802}" type="datetime1">
              <a:rPr kumimoji="1" lang="ja-JP" altLang="en-US" smtClean="0"/>
              <a:pPr/>
              <a:t>2014/5/28</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DD1584CA-95BD-4EAD-B643-7FBD75887EED}" type="datetime1">
              <a:rPr kumimoji="1" lang="ja-JP" altLang="en-US" smtClean="0"/>
              <a:pPr/>
              <a:t>2014/5/28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A197840-C1AB-4E54-8E76-857FC25409FC}" type="datetime1">
              <a:rPr kumimoji="1" lang="ja-JP" altLang="en-US" smtClean="0"/>
              <a:pPr/>
              <a:t>2014/5/28</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656B354A-AE41-4EBA-8FC8-E9E2473C844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60A279-43DC-4CD8-8D9A-844D0AF2E45F}" type="datetime1">
              <a:rPr kumimoji="1" lang="ja-JP" altLang="en-US" smtClean="0"/>
              <a:pPr/>
              <a:t>2014/5/28</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B354A-AE41-4EBA-8FC8-E9E2473C844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32" r:id="rId8"/>
    <p:sldLayoutId id="2147484533" r:id="rId9"/>
    <p:sldLayoutId id="2147484534" r:id="rId10"/>
    <p:sldLayoutId id="214748453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Office_PowerPoint__________1.ppt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______1.xls"/><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Microsoft_Office_Excel_97-2003_______3.xls"/><Relationship Id="rId4" Type="http://schemas.openxmlformats.org/officeDocument/2006/relationships/oleObject" Target="../embeddings/Microsoft_Office_Excel_97-2003_______2.xls"/></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Office_Excel_______2.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97-2003_______4.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62000" y="533400"/>
            <a:ext cx="7772400" cy="3581400"/>
          </a:xfrm>
        </p:spPr>
        <p:txBody>
          <a:bodyPr>
            <a:normAutofit fontScale="90000"/>
          </a:bodyPr>
          <a:lstStyle/>
          <a:p>
            <a:r>
              <a:rPr kumimoji="1" lang="ja-JP" altLang="en-US" sz="2000" dirty="0" smtClean="0"/>
              <a:t>　　　　　　　　</a:t>
            </a:r>
            <a:r>
              <a:rPr lang="en-US" altLang="ja-JP" sz="2000" dirty="0" smtClean="0"/>
              <a:t/>
            </a:r>
            <a:br>
              <a:rPr lang="en-US" altLang="ja-JP" sz="2000" dirty="0" smtClean="0"/>
            </a:br>
            <a:r>
              <a:rPr lang="en-US" altLang="ja-JP" sz="2000" dirty="0" smtClean="0"/>
              <a:t/>
            </a:r>
            <a:br>
              <a:rPr lang="en-US" altLang="ja-JP" sz="2000" dirty="0" smtClean="0"/>
            </a:br>
            <a:r>
              <a:rPr lang="en-US" altLang="ja-JP" sz="2000" dirty="0" smtClean="0"/>
              <a:t/>
            </a:r>
            <a:br>
              <a:rPr lang="en-US" altLang="ja-JP" sz="2000" dirty="0" smtClean="0"/>
            </a:br>
            <a:r>
              <a:rPr lang="en-US" altLang="ja-JP" sz="2200" dirty="0" smtClean="0"/>
              <a:t/>
            </a:r>
            <a:br>
              <a:rPr lang="en-US" altLang="ja-JP" sz="2200" dirty="0" smtClean="0"/>
            </a:br>
            <a:r>
              <a:rPr lang="en-US" altLang="ja-JP" sz="2200" dirty="0" smtClean="0"/>
              <a:t/>
            </a:r>
            <a:br>
              <a:rPr lang="en-US" altLang="ja-JP" sz="2200" dirty="0" smtClean="0"/>
            </a:br>
            <a:r>
              <a:rPr lang="ja-JP" altLang="en-US" sz="4400" dirty="0" smtClean="0">
                <a:latin typeface="HG丸ｺﾞｼｯｸM-PRO" pitchFamily="50" charset="-128"/>
                <a:ea typeface="HG丸ｺﾞｼｯｸM-PRO" pitchFamily="50" charset="-128"/>
                <a:cs typeface="メイリオ" pitchFamily="50" charset="-128"/>
              </a:rPr>
              <a:t>平成２５年度</a:t>
            </a:r>
            <a:r>
              <a:rPr lang="en-US" altLang="ja-JP" dirty="0" smtClean="0">
                <a:latin typeface="HG丸ｺﾞｼｯｸM-PRO" pitchFamily="50" charset="-128"/>
                <a:ea typeface="HG丸ｺﾞｼｯｸM-PRO" pitchFamily="50" charset="-128"/>
                <a:cs typeface="メイリオ" pitchFamily="50" charset="-128"/>
              </a:rPr>
              <a:t/>
            </a:r>
            <a:br>
              <a:rPr lang="en-US" altLang="ja-JP" dirty="0" smtClean="0">
                <a:latin typeface="HG丸ｺﾞｼｯｸM-PRO" pitchFamily="50" charset="-128"/>
                <a:ea typeface="HG丸ｺﾞｼｯｸM-PRO" pitchFamily="50" charset="-128"/>
                <a:cs typeface="メイリオ" pitchFamily="50" charset="-128"/>
              </a:rPr>
            </a:br>
            <a:r>
              <a:rPr lang="en-US" altLang="ja-JP" sz="4400" dirty="0" smtClean="0">
                <a:latin typeface="HG丸ｺﾞｼｯｸM-PRO" pitchFamily="50" charset="-128"/>
                <a:ea typeface="HG丸ｺﾞｼｯｸM-PRO" pitchFamily="50" charset="-128"/>
                <a:cs typeface="メイリオ" pitchFamily="50" charset="-128"/>
              </a:rPr>
              <a:t/>
            </a:r>
            <a:br>
              <a:rPr lang="en-US" altLang="ja-JP" sz="4400" dirty="0" smtClean="0">
                <a:latin typeface="HG丸ｺﾞｼｯｸM-PRO" pitchFamily="50" charset="-128"/>
                <a:ea typeface="HG丸ｺﾞｼｯｸM-PRO" pitchFamily="50" charset="-128"/>
                <a:cs typeface="メイリオ" pitchFamily="50" charset="-128"/>
              </a:rPr>
            </a:br>
            <a:r>
              <a:rPr lang="ja-JP" altLang="en-US" sz="4400" dirty="0" smtClean="0">
                <a:latin typeface="HG丸ｺﾞｼｯｸM-PRO" pitchFamily="50" charset="-128"/>
                <a:ea typeface="HG丸ｺﾞｼｯｸM-PRO" pitchFamily="50" charset="-128"/>
                <a:cs typeface="メイリオ" pitchFamily="50" charset="-128"/>
              </a:rPr>
              <a:t>滝川西高校における</a:t>
            </a:r>
            <a:r>
              <a:rPr lang="en-US" altLang="ja-JP" sz="4400" dirty="0" smtClean="0">
                <a:latin typeface="HG丸ｺﾞｼｯｸM-PRO" pitchFamily="50" charset="-128"/>
                <a:ea typeface="HG丸ｺﾞｼｯｸM-PRO" pitchFamily="50" charset="-128"/>
                <a:cs typeface="メイリオ" pitchFamily="50" charset="-128"/>
              </a:rPr>
              <a:t/>
            </a:r>
            <a:br>
              <a:rPr lang="en-US" altLang="ja-JP" sz="4400" dirty="0" smtClean="0">
                <a:latin typeface="HG丸ｺﾞｼｯｸM-PRO" pitchFamily="50" charset="-128"/>
                <a:ea typeface="HG丸ｺﾞｼｯｸM-PRO" pitchFamily="50" charset="-128"/>
                <a:cs typeface="メイリオ" pitchFamily="50" charset="-128"/>
              </a:rPr>
            </a:br>
            <a:r>
              <a:rPr lang="ja-JP" altLang="en-US" sz="4400" dirty="0" smtClean="0">
                <a:latin typeface="HG丸ｺﾞｼｯｸM-PRO" pitchFamily="50" charset="-128"/>
                <a:ea typeface="HG丸ｺﾞｼｯｸM-PRO" pitchFamily="50" charset="-128"/>
                <a:cs typeface="メイリオ" pitchFamily="50" charset="-128"/>
              </a:rPr>
              <a:t>英語教育改善の取組について</a:t>
            </a:r>
            <a:r>
              <a:rPr lang="en-US" altLang="ja-JP" dirty="0" smtClean="0">
                <a:latin typeface="メイリオ" pitchFamily="50" charset="-128"/>
                <a:ea typeface="メイリオ" pitchFamily="50" charset="-128"/>
                <a:cs typeface="メイリオ" pitchFamily="50" charset="-128"/>
              </a:rPr>
              <a:t/>
            </a:r>
            <a:br>
              <a:rPr lang="en-US" altLang="ja-JP" dirty="0" smtClean="0">
                <a:latin typeface="メイリオ" pitchFamily="50" charset="-128"/>
                <a:ea typeface="メイリオ" pitchFamily="50" charset="-128"/>
                <a:cs typeface="メイリオ" pitchFamily="50" charset="-128"/>
              </a:rPr>
            </a:br>
            <a:r>
              <a:rPr lang="en-US" altLang="ja-JP" sz="2200" dirty="0" smtClean="0"/>
              <a:t/>
            </a:r>
            <a:br>
              <a:rPr lang="en-US" altLang="ja-JP" sz="2200" dirty="0" smtClean="0"/>
            </a:br>
            <a:endParaRPr kumimoji="1" lang="ja-JP" altLang="en-US" sz="2200" dirty="0"/>
          </a:p>
        </p:txBody>
      </p:sp>
      <p:sp>
        <p:nvSpPr>
          <p:cNvPr id="3" name="サブタイトル 2"/>
          <p:cNvSpPr>
            <a:spLocks noGrp="1"/>
          </p:cNvSpPr>
          <p:nvPr>
            <p:ph type="subTitle" idx="1"/>
          </p:nvPr>
        </p:nvSpPr>
        <p:spPr>
          <a:xfrm>
            <a:off x="685800" y="4314828"/>
            <a:ext cx="7315200" cy="1552572"/>
          </a:xfrm>
        </p:spPr>
        <p:txBody>
          <a:bodyPr>
            <a:normAutofit/>
          </a:bodyPr>
          <a:lstStyle/>
          <a:p>
            <a:pPr algn="l"/>
            <a:r>
              <a:rPr lang="ja-JP" altLang="en-US" sz="2000" dirty="0" smtClean="0">
                <a:solidFill>
                  <a:schemeClr val="accent6">
                    <a:lumMod val="50000"/>
                  </a:schemeClr>
                </a:solidFill>
                <a:ea typeface="ＤＦ特太ゴシック体" pitchFamily="1" charset="-128"/>
              </a:rPr>
              <a:t>　　</a:t>
            </a:r>
            <a:endParaRPr kumimoji="1" lang="en-US" altLang="ja-JP" sz="2000" dirty="0" smtClean="0">
              <a:solidFill>
                <a:schemeClr val="accent6">
                  <a:lumMod val="50000"/>
                </a:schemeClr>
              </a:solidFill>
              <a:ea typeface="ＤＦ特太ゴシック体" pitchFamily="1" charset="-128"/>
            </a:endParaRPr>
          </a:p>
          <a:p>
            <a:r>
              <a:rPr lang="ja-JP" altLang="en-US" sz="2400" dirty="0" smtClean="0">
                <a:solidFill>
                  <a:schemeClr val="tx1"/>
                </a:solidFill>
                <a:latin typeface="HG丸ｺﾞｼｯｸM-PRO" pitchFamily="50" charset="-128"/>
                <a:ea typeface="HG丸ｺﾞｼｯｸM-PRO" pitchFamily="50" charset="-128"/>
              </a:rPr>
              <a:t>　　北海道滝川西高等学校　英語科</a:t>
            </a:r>
            <a:endParaRPr lang="en-US" altLang="ja-JP" sz="2400" dirty="0" smtClean="0">
              <a:solidFill>
                <a:schemeClr val="tx1"/>
              </a:solidFill>
              <a:latin typeface="HG丸ｺﾞｼｯｸM-PRO" pitchFamily="50" charset="-128"/>
              <a:ea typeface="HG丸ｺﾞｼｯｸM-PRO" pitchFamily="50" charset="-128"/>
            </a:endParaRPr>
          </a:p>
          <a:p>
            <a:endParaRPr kumimoji="1" lang="ja-JP" altLang="en-US" sz="2400" dirty="0">
              <a:solidFill>
                <a:schemeClr val="accent6">
                  <a:lumMod val="50000"/>
                </a:schemeClr>
              </a:solidFill>
              <a:ea typeface="ＤＦ特太ゴシック体" pitchFamily="1"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1</a:t>
            </a:fld>
            <a:endParaRPr kumimoji="1" lang="ja-JP" altLang="en-US"/>
          </a:p>
        </p:txBody>
      </p:sp>
      <p:pic>
        <p:nvPicPr>
          <p:cNvPr id="74753" name="Picture 1" descr="校章"/>
          <p:cNvPicPr>
            <a:picLocks noChangeAspect="1" noChangeArrowheads="1"/>
          </p:cNvPicPr>
          <p:nvPr/>
        </p:nvPicPr>
        <p:blipFill>
          <a:blip r:embed="rId3" cstate="print">
            <a:clrChange>
              <a:clrFrom>
                <a:srgbClr val="FFFFFD"/>
              </a:clrFrom>
              <a:clrTo>
                <a:srgbClr val="FFFFFD">
                  <a:alpha val="0"/>
                </a:srgbClr>
              </a:clrTo>
            </a:clrChange>
          </a:blip>
          <a:srcRect l="-3822" t="-3064" r="46490" b="26694"/>
          <a:stretch>
            <a:fillRect/>
          </a:stretch>
        </p:blipFill>
        <p:spPr bwMode="auto">
          <a:xfrm>
            <a:off x="7086600" y="228600"/>
            <a:ext cx="190500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latin typeface="HG丸ｺﾞｼｯｸM-PRO" pitchFamily="50" charset="-128"/>
                <a:ea typeface="HG丸ｺﾞｼｯｸM-PRO" pitchFamily="50" charset="-128"/>
              </a:rPr>
              <a:t>Post-</a:t>
            </a:r>
            <a:r>
              <a:rPr kumimoji="1" lang="en-US" altLang="ja-JP" dirty="0" err="1" smtClean="0">
                <a:latin typeface="HG丸ｺﾞｼｯｸM-PRO" pitchFamily="50" charset="-128"/>
                <a:ea typeface="HG丸ｺﾞｼｯｸM-PRO" pitchFamily="50" charset="-128"/>
              </a:rPr>
              <a:t>SELHi</a:t>
            </a:r>
            <a:r>
              <a:rPr kumimoji="1" lang="ja-JP" altLang="en-US" dirty="0" smtClean="0">
                <a:latin typeface="HG丸ｺﾞｼｯｸM-PRO" pitchFamily="50" charset="-128"/>
                <a:ea typeface="HG丸ｺﾞｼｯｸM-PRO" pitchFamily="50" charset="-128"/>
              </a:rPr>
              <a:t>　</a:t>
            </a: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lang="ja-JP" altLang="en-US"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２０１０～２０１１）</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660033"/>
            </a:solidFill>
          </a:ln>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a:buNone/>
            </a:pPr>
            <a:r>
              <a:rPr kumimoji="1" lang="ja-JP" altLang="en-US" dirty="0" smtClean="0">
                <a:solidFill>
                  <a:srgbClr val="FF0066"/>
                </a:solidFill>
                <a:latin typeface="HG丸ｺﾞｼｯｸM-PRO" pitchFamily="50" charset="-128"/>
                <a:ea typeface="HG丸ｺﾞｼｯｸM-PRO" pitchFamily="50" charset="-128"/>
              </a:rPr>
              <a:t>①</a:t>
            </a:r>
            <a:r>
              <a:rPr kumimoji="1" lang="en-US" altLang="ja-JP" dirty="0" err="1" smtClean="0">
                <a:solidFill>
                  <a:srgbClr val="FF0066"/>
                </a:solidFill>
                <a:latin typeface="HG丸ｺﾞｼｯｸM-PRO" pitchFamily="50" charset="-128"/>
                <a:ea typeface="HG丸ｺﾞｼｯｸM-PRO" pitchFamily="50" charset="-128"/>
              </a:rPr>
              <a:t>SELHi</a:t>
            </a:r>
            <a:r>
              <a:rPr kumimoji="1" lang="ja-JP" altLang="en-US" dirty="0" smtClean="0">
                <a:solidFill>
                  <a:srgbClr val="FF0066"/>
                </a:solidFill>
                <a:latin typeface="HG丸ｺﾞｼｯｸM-PRO" pitchFamily="50" charset="-128"/>
                <a:ea typeface="HG丸ｺﾞｼｯｸM-PRO" pitchFamily="50" charset="-128"/>
              </a:rPr>
              <a:t>で行ってきたことの継続→チェック→修正</a:t>
            </a:r>
            <a:endParaRPr kumimoji="1" lang="en-US" altLang="ja-JP" dirty="0" smtClean="0">
              <a:solidFill>
                <a:srgbClr val="FF0066"/>
              </a:solidFill>
              <a:latin typeface="HG丸ｺﾞｼｯｸM-PRO" pitchFamily="50" charset="-128"/>
              <a:ea typeface="HG丸ｺﾞｼｯｸM-PRO" pitchFamily="50" charset="-128"/>
            </a:endParaRPr>
          </a:p>
          <a:p>
            <a:pPr>
              <a:buNone/>
            </a:pPr>
            <a:endParaRPr lang="en-US" altLang="ja-JP" dirty="0" smtClean="0">
              <a:solidFill>
                <a:srgbClr val="FF0066"/>
              </a:solidFill>
              <a:latin typeface="HG丸ｺﾞｼｯｸM-PRO" pitchFamily="50" charset="-128"/>
              <a:ea typeface="HG丸ｺﾞｼｯｸM-PRO" pitchFamily="50" charset="-128"/>
            </a:endParaRPr>
          </a:p>
          <a:p>
            <a:pPr>
              <a:buNone/>
            </a:pPr>
            <a:r>
              <a:rPr kumimoji="1" lang="ja-JP" altLang="en-US" dirty="0" smtClean="0">
                <a:solidFill>
                  <a:srgbClr val="FF0066"/>
                </a:solidFill>
                <a:latin typeface="HG丸ｺﾞｼｯｸM-PRO" pitchFamily="50" charset="-128"/>
                <a:ea typeface="HG丸ｺﾞｼｯｸM-PRO" pitchFamily="50" charset="-128"/>
              </a:rPr>
              <a:t>②</a:t>
            </a:r>
            <a:r>
              <a:rPr kumimoji="1" lang="en-US" altLang="ja-JP" dirty="0" err="1" smtClean="0">
                <a:solidFill>
                  <a:srgbClr val="FF0066"/>
                </a:solidFill>
                <a:latin typeface="HG丸ｺﾞｼｯｸM-PRO" pitchFamily="50" charset="-128"/>
                <a:ea typeface="HG丸ｺﾞｼｯｸM-PRO" pitchFamily="50" charset="-128"/>
              </a:rPr>
              <a:t>SELHi</a:t>
            </a:r>
            <a:r>
              <a:rPr kumimoji="1" lang="ja-JP" altLang="en-US" dirty="0" err="1" smtClean="0">
                <a:solidFill>
                  <a:srgbClr val="FF0066"/>
                </a:solidFill>
                <a:latin typeface="HG丸ｺﾞｼｯｸM-PRO" pitchFamily="50" charset="-128"/>
                <a:ea typeface="HG丸ｺﾞｼｯｸM-PRO" pitchFamily="50" charset="-128"/>
              </a:rPr>
              <a:t>での</a:t>
            </a:r>
            <a:r>
              <a:rPr kumimoji="1" lang="ja-JP" altLang="en-US" dirty="0" smtClean="0">
                <a:solidFill>
                  <a:srgbClr val="FF0066"/>
                </a:solidFill>
                <a:latin typeface="HG丸ｺﾞｼｯｸM-PRO" pitchFamily="50" charset="-128"/>
                <a:ea typeface="HG丸ｺﾞｼｯｸM-PRO" pitchFamily="50" charset="-128"/>
              </a:rPr>
              <a:t>取組をベースにしながら、生徒の状況を鑑みて、新たな試みを→赴任した先生の長所</a:t>
            </a:r>
            <a:endParaRPr kumimoji="1" lang="en-US" altLang="ja-JP" dirty="0" smtClean="0">
              <a:solidFill>
                <a:srgbClr val="FF0066"/>
              </a:solidFill>
              <a:latin typeface="HG丸ｺﾞｼｯｸM-PRO" pitchFamily="50" charset="-128"/>
              <a:ea typeface="HG丸ｺﾞｼｯｸM-PRO" pitchFamily="50" charset="-128"/>
            </a:endParaRPr>
          </a:p>
          <a:p>
            <a:pPr>
              <a:buNone/>
            </a:pPr>
            <a:endParaRPr lang="en-US" altLang="ja-JP" dirty="0" smtClean="0">
              <a:solidFill>
                <a:srgbClr val="FF0066"/>
              </a:solidFill>
              <a:latin typeface="HG丸ｺﾞｼｯｸM-PRO" pitchFamily="50" charset="-128"/>
              <a:ea typeface="HG丸ｺﾞｼｯｸM-PRO" pitchFamily="50" charset="-128"/>
            </a:endParaRPr>
          </a:p>
          <a:p>
            <a:pPr>
              <a:buNone/>
            </a:pPr>
            <a:r>
              <a:rPr kumimoji="1" lang="ja-JP" altLang="en-US" dirty="0" smtClean="0">
                <a:solidFill>
                  <a:srgbClr val="FF0066"/>
                </a:solidFill>
                <a:latin typeface="HG丸ｺﾞｼｯｸM-PRO" pitchFamily="50" charset="-128"/>
                <a:ea typeface="HG丸ｺﾞｼｯｸM-PRO" pitchFamily="50" charset="-128"/>
              </a:rPr>
              <a:t>③ビジネス科（商業科）へ取組を広げ、全校的な取組へ</a:t>
            </a:r>
            <a:endParaRPr kumimoji="1" lang="en-US" altLang="ja-JP" dirty="0" smtClean="0">
              <a:solidFill>
                <a:srgbClr val="FF0066"/>
              </a:solidFill>
              <a:latin typeface="HG丸ｺﾞｼｯｸM-PRO" pitchFamily="50" charset="-128"/>
              <a:ea typeface="HG丸ｺﾞｼｯｸM-PRO" pitchFamily="50" charset="-128"/>
            </a:endParaRPr>
          </a:p>
          <a:p>
            <a:pPr>
              <a:buNone/>
            </a:pPr>
            <a:r>
              <a:rPr lang="ja-JP" altLang="en-US" dirty="0" smtClean="0">
                <a:solidFill>
                  <a:srgbClr val="FF0066"/>
                </a:solidFill>
                <a:latin typeface="HG丸ｺﾞｼｯｸM-PRO" pitchFamily="50" charset="-128"/>
                <a:ea typeface="HG丸ｺﾞｼｯｸM-PRO" pitchFamily="50" charset="-128"/>
              </a:rPr>
              <a:t>　　　　・ビジネス科の目標は？→</a:t>
            </a:r>
            <a:r>
              <a:rPr lang="en-US" altLang="ja-JP" dirty="0" smtClean="0">
                <a:solidFill>
                  <a:srgbClr val="FF0066"/>
                </a:solidFill>
                <a:latin typeface="HG丸ｺﾞｼｯｸM-PRO" pitchFamily="50" charset="-128"/>
                <a:ea typeface="HG丸ｺﾞｼｯｸM-PRO" pitchFamily="50" charset="-128"/>
              </a:rPr>
              <a:t>Can-do </a:t>
            </a:r>
            <a:r>
              <a:rPr lang="ja-JP" altLang="en-US" dirty="0" smtClean="0">
                <a:solidFill>
                  <a:srgbClr val="FF0066"/>
                </a:solidFill>
                <a:latin typeface="HG丸ｺﾞｼｯｸM-PRO" pitchFamily="50" charset="-128"/>
                <a:ea typeface="HG丸ｺﾞｼｯｸM-PRO" pitchFamily="50" charset="-128"/>
              </a:rPr>
              <a:t>リスト</a:t>
            </a:r>
            <a:endParaRPr lang="en-US" altLang="ja-JP" dirty="0" smtClean="0">
              <a:solidFill>
                <a:srgbClr val="FF0066"/>
              </a:solidFill>
              <a:latin typeface="HG丸ｺﾞｼｯｸM-PRO" pitchFamily="50" charset="-128"/>
              <a:ea typeface="HG丸ｺﾞｼｯｸM-PRO" pitchFamily="50" charset="-128"/>
            </a:endParaRPr>
          </a:p>
          <a:p>
            <a:pPr>
              <a:buNone/>
            </a:pPr>
            <a:r>
              <a:rPr kumimoji="1" lang="ja-JP" altLang="en-US" dirty="0" smtClean="0">
                <a:solidFill>
                  <a:srgbClr val="FF0066"/>
                </a:solidFill>
                <a:latin typeface="HG丸ｺﾞｼｯｸM-PRO" pitchFamily="50" charset="-128"/>
                <a:ea typeface="HG丸ｺﾞｼｯｸM-PRO" pitchFamily="50" charset="-128"/>
              </a:rPr>
              <a:t>　　　　・ビジネス科で英語による授業方法</a:t>
            </a:r>
            <a:endParaRPr kumimoji="1" lang="en-US" altLang="ja-JP" dirty="0" smtClean="0">
              <a:solidFill>
                <a:srgbClr val="FF0066"/>
              </a:solidFill>
              <a:latin typeface="HG丸ｺﾞｼｯｸM-PRO" pitchFamily="50" charset="-128"/>
              <a:ea typeface="HG丸ｺﾞｼｯｸM-PRO" pitchFamily="50" charset="-128"/>
            </a:endParaRPr>
          </a:p>
          <a:p>
            <a:pPr>
              <a:buNone/>
            </a:pP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10</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609600"/>
          </a:xfrm>
        </p:spPr>
        <p:txBody>
          <a:bodyPr>
            <a:noAutofit/>
          </a:bodyPr>
          <a:lstStyle/>
          <a:p>
            <a:pPr algn="ctr"/>
            <a:r>
              <a:rPr lang="ja-JP" altLang="en-US" sz="2400" dirty="0" smtClean="0">
                <a:latin typeface="HG丸ｺﾞｼｯｸM-PRO" pitchFamily="50" charset="-128"/>
                <a:ea typeface="HG丸ｺﾞｼｯｸM-PRO" pitchFamily="50" charset="-128"/>
              </a:rPr>
              <a:t>取組みの全国発信</a:t>
            </a:r>
            <a:r>
              <a:rPr lang="en-US" altLang="ja-JP" sz="2400" dirty="0" smtClean="0">
                <a:latin typeface="HG丸ｺﾞｼｯｸM-PRO" pitchFamily="50" charset="-128"/>
                <a:ea typeface="HG丸ｺﾞｼｯｸM-PRO" pitchFamily="50" charset="-128"/>
              </a:rPr>
              <a:t/>
            </a:r>
            <a:br>
              <a:rPr lang="en-US" altLang="ja-JP" sz="2400" dirty="0" smtClean="0">
                <a:latin typeface="HG丸ｺﾞｼｯｸM-PRO" pitchFamily="50" charset="-128"/>
                <a:ea typeface="HG丸ｺﾞｼｯｸM-PRO" pitchFamily="50" charset="-128"/>
              </a:rPr>
            </a:br>
            <a:r>
              <a:rPr lang="ja-JP" altLang="en-US" sz="2400" dirty="0" smtClean="0">
                <a:latin typeface="HG丸ｺﾞｼｯｸM-PRO" pitchFamily="50" charset="-128"/>
                <a:ea typeface="HG丸ｺﾞｼｯｸM-PRO" pitchFamily="50" charset="-128"/>
              </a:rPr>
              <a:t>ベネッセＧＴＥＣ通信で取組みが紹介されました</a:t>
            </a:r>
            <a:endParaRPr kumimoji="1" lang="ja-JP" altLang="en-US" sz="2400" dirty="0">
              <a:latin typeface="HG丸ｺﾞｼｯｸM-PRO" pitchFamily="50" charset="-128"/>
              <a:ea typeface="HG丸ｺﾞｼｯｸM-PRO" pitchFamily="50" charset="-128"/>
            </a:endParaRPr>
          </a:p>
        </p:txBody>
      </p:sp>
      <p:graphicFrame>
        <p:nvGraphicFramePr>
          <p:cNvPr id="4" name="コンテンツ プレースホルダ 3"/>
          <p:cNvGraphicFramePr>
            <a:graphicFrameLocks noGrp="1" noChangeAspect="1"/>
          </p:cNvGraphicFramePr>
          <p:nvPr>
            <p:ph idx="1"/>
          </p:nvPr>
        </p:nvGraphicFramePr>
        <p:xfrm>
          <a:off x="2332038" y="1066800"/>
          <a:ext cx="4173537" cy="5562600"/>
        </p:xfrm>
        <a:graphic>
          <a:graphicData uri="http://schemas.openxmlformats.org/presentationml/2006/ole">
            <p:oleObj spid="_x0000_s62466" name="Acrobat Document" r:id="rId4" imgW="5144218" imgH="6857143" progId="AcroExch.Document.7">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81000"/>
            <a:ext cx="8229600" cy="838200"/>
          </a:xfrm>
        </p:spPr>
        <p:txBody>
          <a:bodyPr>
            <a:normAutofit/>
          </a:bodyPr>
          <a:lstStyle/>
          <a:p>
            <a:pPr algn="ctr"/>
            <a:r>
              <a:rPr lang="ja-JP" altLang="en-US" sz="3600" dirty="0" smtClean="0">
                <a:latin typeface="HG丸ｺﾞｼｯｸM-PRO" pitchFamily="50" charset="-128"/>
                <a:ea typeface="HG丸ｺﾞｼｯｸM-PRO" pitchFamily="50" charset="-128"/>
              </a:rPr>
              <a:t>研究の成果を全国へ発信しています</a:t>
            </a:r>
            <a:endParaRPr kumimoji="1" lang="ja-JP" altLang="en-US" sz="3600" dirty="0">
              <a:latin typeface="HG丸ｺﾞｼｯｸM-PRO" pitchFamily="50" charset="-128"/>
              <a:ea typeface="HG丸ｺﾞｼｯｸM-PRO" pitchFamily="50" charset="-128"/>
            </a:endParaRPr>
          </a:p>
        </p:txBody>
      </p:sp>
      <p:graphicFrame>
        <p:nvGraphicFramePr>
          <p:cNvPr id="6" name="オブジェクト 5">
            <a:hlinkClick r:id="" action="ppaction://ole?verb=0"/>
          </p:cNvPr>
          <p:cNvGraphicFramePr>
            <a:graphicFrameLocks noChangeAspect="1"/>
          </p:cNvGraphicFramePr>
          <p:nvPr/>
        </p:nvGraphicFramePr>
        <p:xfrm>
          <a:off x="838200" y="1219200"/>
          <a:ext cx="7848600" cy="5410200"/>
        </p:xfrm>
        <a:graphic>
          <a:graphicData uri="http://schemas.openxmlformats.org/presentationml/2006/ole">
            <p:oleObj spid="_x0000_s64514" name="プレゼンテーション" r:id="rId3" imgW="164726" imgH="219421" progId="PowerPoint.Show.12">
              <p:embed/>
            </p:oleObj>
          </a:graphicData>
        </a:graphic>
      </p:graphicFrame>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381000"/>
            <a:ext cx="8229600" cy="1143000"/>
          </a:xfrm>
        </p:spPr>
        <p:txBody>
          <a:bodyPr>
            <a:normAutofit fontScale="90000"/>
          </a:bodyPr>
          <a:lstStyle/>
          <a:p>
            <a:r>
              <a:rPr kumimoji="1" lang="ja-JP" altLang="en-US" dirty="0" smtClean="0"/>
              <a:t>　</a:t>
            </a:r>
            <a:r>
              <a:rPr kumimoji="1" lang="ja-JP" altLang="en-US" dirty="0" smtClean="0">
                <a:latin typeface="HG丸ｺﾞｼｯｸM-PRO" pitchFamily="50" charset="-128"/>
                <a:ea typeface="HG丸ｺﾞｼｯｸM-PRO" pitchFamily="50" charset="-128"/>
              </a:rPr>
              <a:t>平成２５年度　滝川西高校　</a:t>
            </a: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kumimoji="1" lang="ja-JP" altLang="en-US" dirty="0" smtClean="0">
                <a:latin typeface="HG丸ｺﾞｼｯｸM-PRO" pitchFamily="50" charset="-128"/>
                <a:ea typeface="HG丸ｺﾞｼｯｸM-PRO" pitchFamily="50" charset="-128"/>
              </a:rPr>
              <a:t>全校的な授業改善の取組状況</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905000"/>
            <a:ext cx="8229600" cy="4221163"/>
          </a:xfrm>
        </p:spPr>
        <p:txBody>
          <a:bodyPr>
            <a:normAutofit fontScale="70000" lnSpcReduction="20000"/>
          </a:bodyPr>
          <a:lstStyle/>
          <a:p>
            <a:pPr>
              <a:buNone/>
            </a:pPr>
            <a:r>
              <a:rPr kumimoji="1" lang="ja-JP" altLang="en-US" dirty="0" smtClean="0">
                <a:solidFill>
                  <a:srgbClr val="2F19B5"/>
                </a:solidFill>
                <a:latin typeface="HG丸ｺﾞｼｯｸM-PRO" pitchFamily="50" charset="-128"/>
                <a:ea typeface="HG丸ｺﾞｼｯｸM-PRO" pitchFamily="50" charset="-128"/>
              </a:rPr>
              <a:t>学校教育目標・重点目標・教育課程</a:t>
            </a:r>
            <a:endParaRPr kumimoji="1" lang="en-US" altLang="ja-JP" dirty="0" smtClean="0">
              <a:solidFill>
                <a:srgbClr val="2F19B5"/>
              </a:solidFill>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①</a:t>
            </a:r>
            <a:r>
              <a:rPr kumimoji="1" lang="ja-JP" altLang="en-US" dirty="0" smtClean="0">
                <a:solidFill>
                  <a:srgbClr val="FF0000"/>
                </a:solidFill>
                <a:latin typeface="HG丸ｺﾞｼｯｸM-PRO" pitchFamily="50" charset="-128"/>
                <a:ea typeface="HG丸ｺﾞｼｯｸM-PRO" pitchFamily="50" charset="-128"/>
              </a:rPr>
              <a:t>授業時数確保</a:t>
            </a:r>
            <a:endParaRPr kumimoji="1" lang="en-US" altLang="ja-JP" dirty="0" smtClean="0">
              <a:solidFill>
                <a:srgbClr val="FF0000"/>
              </a:solidFill>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長期休業期間の短縮・カット時数の縮減・教務による</a:t>
            </a:r>
            <a:endParaRPr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時間割管理の徹底等</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②</a:t>
            </a:r>
            <a:r>
              <a:rPr kumimoji="1" lang="ja-JP" altLang="en-US" dirty="0" smtClean="0">
                <a:solidFill>
                  <a:srgbClr val="FF0000"/>
                </a:solidFill>
                <a:latin typeface="HG丸ｺﾞｼｯｸM-PRO" pitchFamily="50" charset="-128"/>
                <a:ea typeface="HG丸ｺﾞｼｯｸM-PRO" pitchFamily="50" charset="-128"/>
              </a:rPr>
              <a:t>正味５０分の授業</a:t>
            </a:r>
            <a:r>
              <a:rPr kumimoji="1" lang="ja-JP" altLang="en-US" dirty="0" smtClean="0">
                <a:latin typeface="HG丸ｺﾞｼｯｸM-PRO" pitchFamily="50" charset="-128"/>
                <a:ea typeface="HG丸ｺﾞｼｯｸM-PRO" pitchFamily="50" charset="-128"/>
              </a:rPr>
              <a:t>（チャイムからチャイムまで）</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③年度初めに</a:t>
            </a:r>
            <a:r>
              <a:rPr lang="ja-JP" altLang="en-US" dirty="0" smtClean="0">
                <a:solidFill>
                  <a:srgbClr val="FF0000"/>
                </a:solidFill>
                <a:latin typeface="HG丸ｺﾞｼｯｸM-PRO" pitchFamily="50" charset="-128"/>
                <a:ea typeface="HG丸ｺﾞｼｯｸM-PRO" pitchFamily="50" charset="-128"/>
              </a:rPr>
              <a:t>各教科が具体的な授業改善の取組内容</a:t>
            </a:r>
            <a:r>
              <a:rPr lang="ja-JP" altLang="en-US" dirty="0" smtClean="0">
                <a:latin typeface="HG丸ｺﾞｼｯｸM-PRO" pitchFamily="50" charset="-128"/>
                <a:ea typeface="HG丸ｺﾞｼｯｸM-PRO" pitchFamily="50" charset="-128"/>
              </a:rPr>
              <a:t>を表明</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④教師による授業の</a:t>
            </a:r>
            <a:r>
              <a:rPr kumimoji="1" lang="ja-JP" altLang="en-US" dirty="0" smtClean="0">
                <a:solidFill>
                  <a:srgbClr val="FF0000"/>
                </a:solidFill>
                <a:latin typeface="HG丸ｺﾞｼｯｸM-PRO" pitchFamily="50" charset="-128"/>
                <a:ea typeface="HG丸ｺﾞｼｯｸM-PRO" pitchFamily="50" charset="-128"/>
              </a:rPr>
              <a:t>自己評価</a:t>
            </a:r>
            <a:r>
              <a:rPr kumimoji="1" lang="ja-JP" altLang="en-US" dirty="0" smtClean="0">
                <a:latin typeface="HG丸ｺﾞｼｯｸM-PRO" pitchFamily="50" charset="-128"/>
                <a:ea typeface="HG丸ｺﾞｼｯｸM-PRO" pitchFamily="50" charset="-128"/>
              </a:rPr>
              <a:t>の実施</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⑤生徒による</a:t>
            </a:r>
            <a:r>
              <a:rPr lang="ja-JP" altLang="en-US" dirty="0" smtClean="0">
                <a:solidFill>
                  <a:srgbClr val="FF0000"/>
                </a:solidFill>
                <a:latin typeface="HG丸ｺﾞｼｯｸM-PRO" pitchFamily="50" charset="-128"/>
                <a:ea typeface="HG丸ｺﾞｼｯｸM-PRO" pitchFamily="50" charset="-128"/>
              </a:rPr>
              <a:t>授業評価</a:t>
            </a:r>
            <a:r>
              <a:rPr lang="ja-JP" altLang="en-US" dirty="0" smtClean="0">
                <a:latin typeface="HG丸ｺﾞｼｯｸM-PRO" pitchFamily="50" charset="-128"/>
                <a:ea typeface="HG丸ｺﾞｼｯｸM-PRO" pitchFamily="50" charset="-128"/>
              </a:rPr>
              <a:t>の実施</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⑥</a:t>
            </a:r>
            <a:r>
              <a:rPr kumimoji="1" lang="ja-JP" altLang="en-US" dirty="0" smtClean="0">
                <a:solidFill>
                  <a:srgbClr val="FF0000"/>
                </a:solidFill>
                <a:latin typeface="HG丸ｺﾞｼｯｸM-PRO" pitchFamily="50" charset="-128"/>
                <a:ea typeface="HG丸ｺﾞｼｯｸM-PRO" pitchFamily="50" charset="-128"/>
              </a:rPr>
              <a:t>少人数指導及びＴＴ等</a:t>
            </a:r>
            <a:r>
              <a:rPr kumimoji="1" lang="ja-JP" altLang="en-US" dirty="0" smtClean="0">
                <a:latin typeface="HG丸ｺﾞｼｯｸM-PRO" pitchFamily="50" charset="-128"/>
                <a:ea typeface="HG丸ｺﾞｼｯｸM-PRO" pitchFamily="50" charset="-128"/>
              </a:rPr>
              <a:t>による指導の充実</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⑦</a:t>
            </a:r>
            <a:r>
              <a:rPr lang="ja-JP" altLang="en-US" dirty="0" smtClean="0">
                <a:solidFill>
                  <a:srgbClr val="FF0000"/>
                </a:solidFill>
                <a:latin typeface="HG丸ｺﾞｼｯｸM-PRO" pitchFamily="50" charset="-128"/>
                <a:ea typeface="HG丸ｺﾞｼｯｸM-PRO" pitchFamily="50" charset="-128"/>
              </a:rPr>
              <a:t>授業改善</a:t>
            </a:r>
            <a:r>
              <a:rPr lang="ja-JP" altLang="en-US" dirty="0" smtClean="0">
                <a:latin typeface="HG丸ｺﾞｼｯｸM-PRO" pitchFamily="50" charset="-128"/>
                <a:ea typeface="HG丸ｺﾞｼｯｸM-PRO" pitchFamily="50" charset="-128"/>
              </a:rPr>
              <a:t>をテーマとした</a:t>
            </a:r>
            <a:r>
              <a:rPr lang="ja-JP" altLang="en-US" dirty="0" smtClean="0">
                <a:solidFill>
                  <a:srgbClr val="FF0000"/>
                </a:solidFill>
                <a:latin typeface="HG丸ｺﾞｼｯｸM-PRO" pitchFamily="50" charset="-128"/>
                <a:ea typeface="HG丸ｺﾞｼｯｸM-PRO" pitchFamily="50" charset="-128"/>
              </a:rPr>
              <a:t>校内研修</a:t>
            </a:r>
            <a:r>
              <a:rPr lang="ja-JP" altLang="en-US" dirty="0" smtClean="0">
                <a:latin typeface="HG丸ｺﾞｼｯｸM-PRO" pitchFamily="50" charset="-128"/>
                <a:ea typeface="HG丸ｺﾞｼｯｸM-PRO" pitchFamily="50" charset="-128"/>
              </a:rPr>
              <a:t>の実施</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英語科の取組に学ぶ</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⑧</a:t>
            </a:r>
            <a:r>
              <a:rPr lang="ja-JP" altLang="en-US" dirty="0" smtClean="0">
                <a:solidFill>
                  <a:srgbClr val="FF0000"/>
                </a:solidFill>
                <a:latin typeface="HG丸ｺﾞｼｯｸM-PRO" pitchFamily="50" charset="-128"/>
                <a:ea typeface="HG丸ｺﾞｼｯｸM-PRO" pitchFamily="50" charset="-128"/>
              </a:rPr>
              <a:t>研修会等への参加</a:t>
            </a:r>
            <a:r>
              <a:rPr lang="ja-JP" altLang="en-US" dirty="0" smtClean="0">
                <a:latin typeface="HG丸ｺﾞｼｯｸM-PRO" pitchFamily="50" charset="-128"/>
                <a:ea typeface="HG丸ｺﾞｼｯｸM-PRO" pitchFamily="50" charset="-128"/>
              </a:rPr>
              <a:t>や</a:t>
            </a:r>
            <a:r>
              <a:rPr lang="ja-JP" altLang="en-US" dirty="0" smtClean="0">
                <a:solidFill>
                  <a:srgbClr val="FF0000"/>
                </a:solidFill>
                <a:latin typeface="HG丸ｺﾞｼｯｸM-PRO" pitchFamily="50" charset="-128"/>
                <a:ea typeface="HG丸ｺﾞｼｯｸM-PRO" pitchFamily="50" charset="-128"/>
              </a:rPr>
              <a:t>自己研修</a:t>
            </a:r>
            <a:r>
              <a:rPr lang="ja-JP" altLang="en-US" dirty="0" smtClean="0">
                <a:latin typeface="HG丸ｺﾞｼｯｸM-PRO" pitchFamily="50" charset="-128"/>
                <a:ea typeface="HG丸ｺﾞｼｯｸM-PRO" pitchFamily="50" charset="-128"/>
              </a:rPr>
              <a:t>の奨励</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13</a:t>
            </a:fld>
            <a:endParaRPr kumimoji="1" lang="ja-JP" alt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1752600"/>
          </a:xfrm>
        </p:spPr>
        <p:txBody>
          <a:bodyPr>
            <a:noAutofit/>
          </a:bodyPr>
          <a:lstStyle/>
          <a:p>
            <a:r>
              <a:rPr lang="ja-JP" altLang="en-US" sz="4000" dirty="0">
                <a:latin typeface="HG丸ｺﾞｼｯｸM-PRO" pitchFamily="50" charset="-128"/>
                <a:ea typeface="HG丸ｺﾞｼｯｸM-PRO" pitchFamily="50" charset="-128"/>
              </a:rPr>
              <a:t>平</a:t>
            </a:r>
            <a:r>
              <a:rPr kumimoji="1" lang="ja-JP" altLang="en-US" sz="4000" dirty="0" smtClean="0">
                <a:latin typeface="HG丸ｺﾞｼｯｸM-PRO" pitchFamily="50" charset="-128"/>
                <a:ea typeface="HG丸ｺﾞｼｯｸM-PRO" pitchFamily="50" charset="-128"/>
              </a:rPr>
              <a:t>成２４～２５年度</a:t>
            </a:r>
            <a:r>
              <a:rPr lang="en-US" altLang="ja-JP" sz="4000" dirty="0">
                <a:latin typeface="HG丸ｺﾞｼｯｸM-PRO" pitchFamily="50" charset="-128"/>
                <a:ea typeface="HG丸ｺﾞｼｯｸM-PRO" pitchFamily="50" charset="-128"/>
              </a:rPr>
              <a:t/>
            </a:r>
            <a:br>
              <a:rPr lang="en-US" altLang="ja-JP" sz="4000" dirty="0">
                <a:latin typeface="HG丸ｺﾞｼｯｸM-PRO" pitchFamily="50" charset="-128"/>
                <a:ea typeface="HG丸ｺﾞｼｯｸM-PRO" pitchFamily="50" charset="-128"/>
              </a:rPr>
            </a:br>
            <a:r>
              <a:rPr lang="ja-JP" altLang="en-US" sz="4000" dirty="0" smtClean="0">
                <a:latin typeface="HG丸ｺﾞｼｯｸM-PRO" pitchFamily="50" charset="-128"/>
                <a:ea typeface="HG丸ｺﾞｼｯｸM-PRO" pitchFamily="50" charset="-128"/>
              </a:rPr>
              <a:t>英語科　</a:t>
            </a:r>
            <a:endParaRPr kumimoji="1" lang="ja-JP" altLang="en-US" sz="400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14</a:t>
            </a:fld>
            <a:endParaRPr kumimoji="1" lang="ja-JP" alt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sp>
        <p:nvSpPr>
          <p:cNvPr id="3" name="コンテンツ プレースホルダ 2"/>
          <p:cNvSpPr>
            <a:spLocks noGrp="1"/>
          </p:cNvSpPr>
          <p:nvPr>
            <p:ph idx="1"/>
          </p:nvPr>
        </p:nvSpPr>
        <p:spPr>
          <a:xfrm>
            <a:off x="457200" y="1447800"/>
            <a:ext cx="8305800" cy="4648200"/>
          </a:xfrm>
        </p:spPr>
        <p:txBody>
          <a:bodyPr>
            <a:normAutofit/>
          </a:bodyPr>
          <a:lstStyle/>
          <a:p>
            <a:pPr>
              <a:buNone/>
            </a:pPr>
            <a:endParaRPr lang="en-US" altLang="ja-JP" dirty="0" smtClean="0"/>
          </a:p>
          <a:p>
            <a:pPr>
              <a:buNone/>
            </a:pPr>
            <a:r>
              <a:rPr kumimoji="1" lang="en-US" altLang="ja-JP" b="1" u="sng" dirty="0" smtClean="0">
                <a:solidFill>
                  <a:srgbClr val="006600"/>
                </a:solidFill>
                <a:latin typeface="HG丸ｺﾞｼｯｸM-PRO" pitchFamily="50" charset="-128"/>
                <a:ea typeface="HG丸ｺﾞｼｯｸM-PRO" pitchFamily="50" charset="-128"/>
              </a:rPr>
              <a:t>『</a:t>
            </a:r>
            <a:r>
              <a:rPr kumimoji="1" lang="ja-JP" altLang="en-US" b="1" u="sng" dirty="0" smtClean="0">
                <a:solidFill>
                  <a:srgbClr val="006600"/>
                </a:solidFill>
                <a:latin typeface="HG丸ｺﾞｼｯｸM-PRO" pitchFamily="50" charset="-128"/>
                <a:ea typeface="HG丸ｺﾞｼｯｸM-PRO" pitchFamily="50" charset="-128"/>
              </a:rPr>
              <a:t>国際共通語としての英語力向上の</a:t>
            </a:r>
            <a:r>
              <a:rPr kumimoji="1" lang="ja-JP" altLang="en-US" b="1" u="sng" dirty="0" err="1" smtClean="0">
                <a:solidFill>
                  <a:srgbClr val="006600"/>
                </a:solidFill>
                <a:latin typeface="HG丸ｺﾞｼｯｸM-PRO" pitchFamily="50" charset="-128"/>
                <a:ea typeface="HG丸ｺﾞｼｯｸM-PRO" pitchFamily="50" charset="-128"/>
              </a:rPr>
              <a:t>た</a:t>
            </a:r>
            <a:r>
              <a:rPr kumimoji="1" lang="ja-JP" altLang="en-US" b="1" u="sng" dirty="0" smtClean="0">
                <a:solidFill>
                  <a:srgbClr val="006600"/>
                </a:solidFill>
                <a:latin typeface="HG丸ｺﾞｼｯｸM-PRO" pitchFamily="50" charset="-128"/>
                <a:ea typeface="HG丸ｺﾞｼｯｸM-PRO" pitchFamily="50" charset="-128"/>
              </a:rPr>
              <a:t> </a:t>
            </a:r>
            <a:r>
              <a:rPr lang="ja-JP" altLang="en-US" b="1" u="sng" dirty="0" smtClean="0">
                <a:solidFill>
                  <a:srgbClr val="006600"/>
                </a:solidFill>
                <a:latin typeface="HG丸ｺﾞｼｯｸM-PRO" pitchFamily="50" charset="-128"/>
                <a:ea typeface="HG丸ｺﾞｼｯｸM-PRO" pitchFamily="50" charset="-128"/>
              </a:rPr>
              <a:t>め</a:t>
            </a:r>
            <a:endParaRPr lang="en-US" altLang="ja-JP" b="1" u="sng" dirty="0" smtClean="0">
              <a:solidFill>
                <a:srgbClr val="006600"/>
              </a:solidFill>
              <a:latin typeface="HG丸ｺﾞｼｯｸM-PRO" pitchFamily="50" charset="-128"/>
              <a:ea typeface="HG丸ｺﾞｼｯｸM-PRO" pitchFamily="50" charset="-128"/>
            </a:endParaRPr>
          </a:p>
          <a:p>
            <a:pPr>
              <a:buNone/>
            </a:pPr>
            <a:r>
              <a:rPr lang="ja-JP" altLang="en-US" b="1" u="sng" dirty="0" smtClean="0">
                <a:solidFill>
                  <a:srgbClr val="006600"/>
                </a:solidFill>
                <a:latin typeface="HG丸ｺﾞｼｯｸM-PRO" pitchFamily="50" charset="-128"/>
                <a:ea typeface="HG丸ｺﾞｼｯｸM-PRO" pitchFamily="50" charset="-128"/>
              </a:rPr>
              <a:t> </a:t>
            </a:r>
            <a:r>
              <a:rPr kumimoji="1" lang="ja-JP" altLang="en-US" b="1" u="sng" dirty="0" smtClean="0">
                <a:solidFill>
                  <a:srgbClr val="006600"/>
                </a:solidFill>
                <a:latin typeface="HG丸ｺﾞｼｯｸM-PRO" pitchFamily="50" charset="-128"/>
                <a:ea typeface="HG丸ｺﾞｼｯｸM-PRO" pitchFamily="50" charset="-128"/>
              </a:rPr>
              <a:t>の５つの提言と具体的施策</a:t>
            </a:r>
            <a:r>
              <a:rPr kumimoji="1" lang="en-US" altLang="ja-JP" b="1" u="sng" dirty="0" smtClean="0">
                <a:solidFill>
                  <a:srgbClr val="006600"/>
                </a:solidFill>
                <a:latin typeface="HG丸ｺﾞｼｯｸM-PRO" pitchFamily="50" charset="-128"/>
                <a:ea typeface="HG丸ｺﾞｼｯｸM-PRO" pitchFamily="50" charset="-128"/>
              </a:rPr>
              <a:t>』</a:t>
            </a:r>
            <a:r>
              <a:rPr kumimoji="1" lang="ja-JP" altLang="en-US" b="1" dirty="0" smtClean="0">
                <a:latin typeface="HG丸ｺﾞｼｯｸM-PRO" pitchFamily="50" charset="-128"/>
                <a:ea typeface="HG丸ｺﾞｼｯｸM-PRO" pitchFamily="50" charset="-128"/>
              </a:rPr>
              <a:t>を踏まえた</a:t>
            </a:r>
            <a:r>
              <a:rPr kumimoji="1" lang="ja-JP" altLang="en-US" dirty="0" smtClean="0">
                <a:latin typeface="HG丸ｺﾞｼｯｸM-PRO" pitchFamily="50" charset="-128"/>
                <a:ea typeface="HG丸ｺﾞｼｯｸM-PRO" pitchFamily="50" charset="-128"/>
              </a:rPr>
              <a:t>、</a:t>
            </a:r>
            <a:endParaRPr kumimoji="1"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kumimoji="1" lang="ja-JP" altLang="en-US" dirty="0" smtClean="0">
                <a:solidFill>
                  <a:srgbClr val="FF0000"/>
                </a:solidFill>
                <a:latin typeface="HG丸ｺﾞｼｯｸM-PRO" pitchFamily="50" charset="-128"/>
                <a:ea typeface="HG丸ｺﾞｼｯｸM-PRO" pitchFamily="50" charset="-128"/>
              </a:rPr>
              <a:t>本校の英語教育の改善・充実</a:t>
            </a:r>
            <a:r>
              <a:rPr kumimoji="1" lang="ja-JP" altLang="en-US" dirty="0" smtClean="0">
                <a:latin typeface="HG丸ｺﾞｼｯｸM-PRO" pitchFamily="50" charset="-128"/>
                <a:ea typeface="HG丸ｺﾞｼｯｸM-PRO" pitchFamily="50" charset="-128"/>
              </a:rPr>
              <a:t>及び</a:t>
            </a:r>
            <a:r>
              <a:rPr kumimoji="1" lang="ja-JP" altLang="en-US" dirty="0" smtClean="0">
                <a:solidFill>
                  <a:srgbClr val="2F19B5"/>
                </a:solidFill>
                <a:latin typeface="HG丸ｺﾞｼｯｸM-PRO" pitchFamily="50" charset="-128"/>
                <a:ea typeface="HG丸ｺﾞｼｯｸM-PRO" pitchFamily="50" charset="-128"/>
              </a:rPr>
              <a:t>滝川市内</a:t>
            </a:r>
            <a:endParaRPr kumimoji="1" lang="en-US" altLang="ja-JP" dirty="0" smtClean="0">
              <a:solidFill>
                <a:srgbClr val="2F19B5"/>
              </a:solidFill>
              <a:latin typeface="HG丸ｺﾞｼｯｸM-PRO" pitchFamily="50" charset="-128"/>
              <a:ea typeface="HG丸ｺﾞｼｯｸM-PRO" pitchFamily="50" charset="-128"/>
            </a:endParaRPr>
          </a:p>
          <a:p>
            <a:pPr>
              <a:buNone/>
            </a:pPr>
            <a:r>
              <a:rPr lang="en-US" altLang="ja-JP" dirty="0" smtClean="0">
                <a:solidFill>
                  <a:srgbClr val="2F19B5"/>
                </a:solidFill>
                <a:latin typeface="HG丸ｺﾞｼｯｸM-PRO" pitchFamily="50" charset="-128"/>
                <a:ea typeface="HG丸ｺﾞｼｯｸM-PRO" pitchFamily="50" charset="-128"/>
              </a:rPr>
              <a:t> </a:t>
            </a:r>
            <a:r>
              <a:rPr kumimoji="1" lang="ja-JP" altLang="en-US" dirty="0" smtClean="0">
                <a:solidFill>
                  <a:srgbClr val="2F19B5"/>
                </a:solidFill>
                <a:latin typeface="HG丸ｺﾞｼｯｸM-PRO" pitchFamily="50" charset="-128"/>
                <a:ea typeface="HG丸ｺﾞｼｯｸM-PRO" pitchFamily="50" charset="-128"/>
              </a:rPr>
              <a:t>の小中高における英語教育に関する効果的</a:t>
            </a:r>
            <a:endParaRPr kumimoji="1" lang="en-US" altLang="ja-JP" dirty="0" smtClean="0">
              <a:solidFill>
                <a:srgbClr val="2F19B5"/>
              </a:solidFill>
              <a:latin typeface="HG丸ｺﾞｼｯｸM-PRO" pitchFamily="50" charset="-128"/>
              <a:ea typeface="HG丸ｺﾞｼｯｸM-PRO" pitchFamily="50" charset="-128"/>
            </a:endParaRPr>
          </a:p>
          <a:p>
            <a:pPr>
              <a:buNone/>
            </a:pPr>
            <a:r>
              <a:rPr lang="en-US" altLang="ja-JP" dirty="0" smtClean="0">
                <a:solidFill>
                  <a:srgbClr val="2F19B5"/>
                </a:solidFill>
                <a:latin typeface="HG丸ｺﾞｼｯｸM-PRO" pitchFamily="50" charset="-128"/>
                <a:ea typeface="HG丸ｺﾞｼｯｸM-PRO" pitchFamily="50" charset="-128"/>
              </a:rPr>
              <a:t> </a:t>
            </a:r>
            <a:r>
              <a:rPr kumimoji="1" lang="ja-JP" altLang="en-US" dirty="0" smtClean="0">
                <a:solidFill>
                  <a:srgbClr val="2F19B5"/>
                </a:solidFill>
                <a:latin typeface="HG丸ｺﾞｼｯｸM-PRO" pitchFamily="50" charset="-128"/>
                <a:ea typeface="HG丸ｺﾞｼｯｸM-PRO" pitchFamily="50" charset="-128"/>
              </a:rPr>
              <a:t>な接続の推進</a:t>
            </a:r>
            <a:endParaRPr kumimoji="1" lang="ja-JP" altLang="en-US" dirty="0">
              <a:solidFill>
                <a:srgbClr val="2F19B5"/>
              </a:solidFill>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4929188" y="2357438"/>
            <a:ext cx="1795462" cy="214312"/>
          </a:xfrm>
          <a:prstGeom prst="rect">
            <a:avLst/>
          </a:prstGeom>
          <a:solidFill>
            <a:schemeClr val="lt1">
              <a:alpha val="0"/>
            </a:schemeClr>
          </a:solidFill>
          <a:ln w="19050" cmpd="sng">
            <a:solidFill>
              <a:schemeClr val="tx1"/>
            </a:solid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ja-JP" altLang="en-US" dirty="0"/>
          </a:p>
        </p:txBody>
      </p:sp>
      <p:sp>
        <p:nvSpPr>
          <p:cNvPr id="3075" name="Rectangle 2"/>
          <p:cNvSpPr>
            <a:spLocks noGrp="1" noChangeArrowheads="1"/>
          </p:cNvSpPr>
          <p:nvPr>
            <p:ph type="title"/>
          </p:nvPr>
        </p:nvSpPr>
        <p:spPr>
          <a:xfrm>
            <a:off x="457200" y="228600"/>
            <a:ext cx="8229600" cy="1237488"/>
          </a:xfrm>
        </p:spPr>
        <p:txBody>
          <a:bodyPr/>
          <a:lstStyle/>
          <a:p>
            <a:pPr eaLnBrk="1" hangingPunct="1"/>
            <a:r>
              <a:rPr lang="ja-JP" altLang="en-US" dirty="0" smtClean="0">
                <a:latin typeface="HG丸ｺﾞｼｯｸM-PRO" pitchFamily="50" charset="-128"/>
                <a:ea typeface="HG丸ｺﾞｼｯｸM-PRO" pitchFamily="50" charset="-128"/>
              </a:rPr>
              <a:t>研究開発概念図（拠点校内）</a:t>
            </a:r>
          </a:p>
        </p:txBody>
      </p:sp>
      <p:sp>
        <p:nvSpPr>
          <p:cNvPr id="2" name="Rectangle 14"/>
          <p:cNvSpPr>
            <a:spLocks noChangeArrowheads="1"/>
          </p:cNvSpPr>
          <p:nvPr/>
        </p:nvSpPr>
        <p:spPr bwMode="auto">
          <a:xfrm>
            <a:off x="571472" y="1643050"/>
            <a:ext cx="649288" cy="4500594"/>
          </a:xfrm>
          <a:prstGeom prst="rect">
            <a:avLst/>
          </a:prstGeom>
          <a:solidFill>
            <a:srgbClr val="FFC000"/>
          </a:solidFill>
          <a:ln w="9525">
            <a:solidFill>
              <a:schemeClr val="tx1"/>
            </a:solidFill>
            <a:miter lim="800000"/>
            <a:headEnd/>
            <a:tailEnd/>
          </a:ln>
        </p:spPr>
        <p:txBody>
          <a:bodyPr vert="eaVert" wrap="none" anchor="ctr"/>
          <a:lstStyle/>
          <a:p>
            <a:pPr algn="ctr">
              <a:defRPr/>
            </a:pPr>
            <a:r>
              <a:rPr lang="ja-JP" alt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HGP創英角ｺﾞｼｯｸUB" pitchFamily="50" charset="-128"/>
                <a:ea typeface="HGP創英角ｺﾞｼｯｸUB" pitchFamily="50" charset="-128"/>
              </a:rPr>
              <a:t>国際共通語としての英語力向上のための</a:t>
            </a:r>
          </a:p>
          <a:p>
            <a:pPr algn="ctr">
              <a:defRPr/>
            </a:pPr>
            <a:r>
              <a:rPr lang="ja-JP" alt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HGP創英角ｺﾞｼｯｸUB" pitchFamily="50" charset="-128"/>
                <a:ea typeface="HGP創英角ｺﾞｼｯｸUB" pitchFamily="50" charset="-128"/>
              </a:rPr>
              <a:t>５つの提言と</a:t>
            </a:r>
            <a:r>
              <a:rPr lang="ja-JP" altLang="en-US" sz="1600" b="1" cap="all" dirty="0" smtClean="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HGP創英角ｺﾞｼｯｸUB" pitchFamily="50" charset="-128"/>
                <a:ea typeface="HGP創英角ｺﾞｼｯｸUB" pitchFamily="50" charset="-128"/>
              </a:rPr>
              <a:t>具体的施策</a:t>
            </a:r>
            <a:endParaRPr lang="ja-JP" altLang="en-US" sz="16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latin typeface="HGP創英角ｺﾞｼｯｸUB" pitchFamily="50" charset="-128"/>
              <a:ea typeface="HGP創英角ｺﾞｼｯｸUB" pitchFamily="50" charset="-128"/>
            </a:endParaRPr>
          </a:p>
        </p:txBody>
      </p:sp>
      <p:sp>
        <p:nvSpPr>
          <p:cNvPr id="3077" name="AutoShape 15"/>
          <p:cNvSpPr>
            <a:spLocks noChangeArrowheads="1"/>
          </p:cNvSpPr>
          <p:nvPr/>
        </p:nvSpPr>
        <p:spPr bwMode="auto">
          <a:xfrm>
            <a:off x="1219200" y="1905000"/>
            <a:ext cx="6353175" cy="1296988"/>
          </a:xfrm>
          <a:prstGeom prst="rightArrow">
            <a:avLst>
              <a:gd name="adj1" fmla="val 50000"/>
              <a:gd name="adj2" fmla="val 45816"/>
            </a:avLst>
          </a:prstGeom>
          <a:solidFill>
            <a:srgbClr val="7030A0"/>
          </a:solidFill>
          <a:ln w="9525">
            <a:solidFill>
              <a:srgbClr val="7030A0"/>
            </a:solidFill>
            <a:miter lim="800000"/>
            <a:headEnd/>
            <a:tailEnd/>
          </a:ln>
        </p:spPr>
        <p:txBody>
          <a:bodyPr wrap="none" anchor="ctr"/>
          <a:lstStyle/>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①小中高</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の連携</a:t>
            </a: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②外部</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テストによる達成状況の把握・検証</a:t>
            </a: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③ＣＡＮーＤＯ</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リストの検証</a:t>
            </a:r>
          </a:p>
        </p:txBody>
      </p:sp>
      <p:sp>
        <p:nvSpPr>
          <p:cNvPr id="3078" name="AutoShape 19"/>
          <p:cNvSpPr>
            <a:spLocks noChangeArrowheads="1"/>
          </p:cNvSpPr>
          <p:nvPr/>
        </p:nvSpPr>
        <p:spPr bwMode="auto">
          <a:xfrm>
            <a:off x="1219200" y="3352800"/>
            <a:ext cx="6362700" cy="1295400"/>
          </a:xfrm>
          <a:prstGeom prst="rightArrow">
            <a:avLst>
              <a:gd name="adj1" fmla="val 50000"/>
              <a:gd name="adj2" fmla="val 45856"/>
            </a:avLst>
          </a:prstGeom>
          <a:solidFill>
            <a:srgbClr val="002060"/>
          </a:solidFill>
          <a:ln w="9525">
            <a:solidFill>
              <a:schemeClr val="tx1"/>
            </a:solidFill>
            <a:miter lim="800000"/>
            <a:headEnd/>
            <a:tailEnd/>
          </a:ln>
        </p:spPr>
        <p:txBody>
          <a:bodyPr wrap="none" anchor="ctr"/>
          <a:lstStyle/>
          <a:p>
            <a:r>
              <a:rPr lang="ja-JP" altLang="en-US" sz="1200" dirty="0" smtClean="0">
                <a:solidFill>
                  <a:srgbClr val="FFC000"/>
                </a:solidFill>
                <a:effectLst>
                  <a:outerShdw blurRad="38100" dist="38100" dir="2700000" algn="tl">
                    <a:srgbClr val="000000">
                      <a:alpha val="43137"/>
                    </a:srgbClr>
                  </a:outerShdw>
                </a:effectLst>
                <a:ea typeface="ＤＦ特太ゴシック体" pitchFamily="1" charset="-128"/>
              </a:rPr>
              <a:t>　</a:t>
            </a:r>
            <a:r>
              <a:rPr lang="ja-JP" altLang="en-US" sz="1200" dirty="0" smtClean="0">
                <a:effectLst>
                  <a:outerShdw blurRad="38100" dist="38100" dir="2700000" algn="tl">
                    <a:srgbClr val="000000">
                      <a:alpha val="43137"/>
                    </a:srgbClr>
                  </a:outerShdw>
                </a:effectLst>
                <a:ea typeface="ＤＦ特太ゴシック体" pitchFamily="1" charset="-128"/>
              </a:rPr>
              <a:t>英語</a:t>
            </a:r>
            <a:r>
              <a:rPr lang="ja-JP" altLang="en-US" sz="1200" dirty="0">
                <a:effectLst>
                  <a:outerShdw blurRad="38100" dist="38100" dir="2700000" algn="tl">
                    <a:srgbClr val="000000">
                      <a:alpha val="43137"/>
                    </a:srgbClr>
                  </a:outerShdw>
                </a:effectLst>
                <a:ea typeface="ＤＦ特太ゴシック体" pitchFamily="1" charset="-128"/>
              </a:rPr>
              <a:t>学習のモチベーション向上</a:t>
            </a:r>
          </a:p>
        </p:txBody>
      </p:sp>
      <p:sp>
        <p:nvSpPr>
          <p:cNvPr id="3079" name="AutoShape 20"/>
          <p:cNvSpPr>
            <a:spLocks noChangeArrowheads="1"/>
          </p:cNvSpPr>
          <p:nvPr/>
        </p:nvSpPr>
        <p:spPr bwMode="auto">
          <a:xfrm>
            <a:off x="1219200" y="4724400"/>
            <a:ext cx="6353175" cy="1223963"/>
          </a:xfrm>
          <a:prstGeom prst="rightArrow">
            <a:avLst>
              <a:gd name="adj1" fmla="val 50000"/>
              <a:gd name="adj2" fmla="val 48532"/>
            </a:avLst>
          </a:prstGeom>
          <a:solidFill>
            <a:srgbClr val="0070C0"/>
          </a:solidFill>
          <a:ln w="9525">
            <a:solidFill>
              <a:schemeClr val="tx1"/>
            </a:solidFill>
            <a:miter lim="800000"/>
            <a:headEnd/>
            <a:tailEnd/>
          </a:ln>
        </p:spPr>
        <p:txBody>
          <a:bodyPr wrap="none" anchor="ctr"/>
          <a:lstStyle/>
          <a:p>
            <a:r>
              <a:rPr lang="ja-JP" altLang="en-US" sz="1000" dirty="0" smtClean="0">
                <a:effectLst>
                  <a:outerShdw blurRad="38100" dist="38100" dir="2700000" algn="tl">
                    <a:srgbClr val="000000">
                      <a:alpha val="43137"/>
                    </a:srgbClr>
                  </a:outerShdw>
                </a:effectLst>
                <a:ea typeface="ＤＦ特太ゴシック体" pitchFamily="1" charset="-128"/>
              </a:rPr>
              <a:t>①ＡＬＴ</a:t>
            </a:r>
            <a:r>
              <a:rPr lang="ja-JP" altLang="en-US" sz="1000" dirty="0">
                <a:effectLst>
                  <a:outerShdw blurRad="38100" dist="38100" dir="2700000" algn="tl">
                    <a:srgbClr val="000000">
                      <a:alpha val="43137"/>
                    </a:srgbClr>
                  </a:outerShdw>
                </a:effectLst>
                <a:ea typeface="ＤＦ特太ゴシック体" pitchFamily="1" charset="-128"/>
              </a:rPr>
              <a:t>・ＩＣＴの効果的活用</a:t>
            </a:r>
          </a:p>
          <a:p>
            <a:r>
              <a:rPr lang="ja-JP" altLang="en-US" sz="1000" dirty="0" smtClean="0">
                <a:effectLst>
                  <a:outerShdw blurRad="38100" dist="38100" dir="2700000" algn="tl">
                    <a:srgbClr val="000000">
                      <a:alpha val="43137"/>
                    </a:srgbClr>
                  </a:outerShdw>
                </a:effectLst>
                <a:ea typeface="ＤＦ特太ゴシック体" pitchFamily="1" charset="-128"/>
              </a:rPr>
              <a:t>②英語話者の</a:t>
            </a:r>
            <a:r>
              <a:rPr lang="ja-JP" altLang="en-US" sz="1000" dirty="0">
                <a:effectLst>
                  <a:outerShdw blurRad="38100" dist="38100" dir="2700000" algn="tl">
                    <a:srgbClr val="000000">
                      <a:alpha val="43137"/>
                    </a:srgbClr>
                  </a:outerShdw>
                </a:effectLst>
                <a:ea typeface="ＤＦ特太ゴシック体" pitchFamily="1" charset="-128"/>
              </a:rPr>
              <a:t>豊富なコミュニケーション体験</a:t>
            </a:r>
          </a:p>
          <a:p>
            <a:r>
              <a:rPr lang="ja-JP" altLang="en-US" sz="1000" dirty="0" smtClean="0">
                <a:effectLst>
                  <a:outerShdw blurRad="38100" dist="38100" dir="2700000" algn="tl">
                    <a:srgbClr val="000000">
                      <a:alpha val="43137"/>
                    </a:srgbClr>
                  </a:outerShdw>
                </a:effectLst>
                <a:ea typeface="ＤＦ特太ゴシック体" pitchFamily="1" charset="-128"/>
              </a:rPr>
              <a:t>③学校外</a:t>
            </a:r>
            <a:r>
              <a:rPr lang="ja-JP" altLang="en-US" sz="1000" dirty="0">
                <a:effectLst>
                  <a:outerShdw blurRad="38100" dist="38100" dir="2700000" algn="tl">
                    <a:srgbClr val="000000">
                      <a:alpha val="43137"/>
                    </a:srgbClr>
                  </a:outerShdw>
                </a:effectLst>
                <a:ea typeface="ＤＦ特太ゴシック体" pitchFamily="1" charset="-128"/>
              </a:rPr>
              <a:t>での英語使用体験</a:t>
            </a:r>
          </a:p>
        </p:txBody>
      </p:sp>
      <p:sp>
        <p:nvSpPr>
          <p:cNvPr id="3080" name="Rectangle 21"/>
          <p:cNvSpPr>
            <a:spLocks noChangeArrowheads="1"/>
          </p:cNvSpPr>
          <p:nvPr/>
        </p:nvSpPr>
        <p:spPr bwMode="auto">
          <a:xfrm>
            <a:off x="4800600" y="3581400"/>
            <a:ext cx="2133600" cy="1000125"/>
          </a:xfrm>
          <a:prstGeom prst="rect">
            <a:avLst/>
          </a:prstGeom>
          <a:solidFill>
            <a:srgbClr val="002060"/>
          </a:solidFill>
          <a:ln w="9525">
            <a:solidFill>
              <a:schemeClr val="tx1"/>
            </a:solidFill>
            <a:miter lim="800000"/>
            <a:headEnd/>
            <a:tailEnd/>
          </a:ln>
        </p:spPr>
        <p:txBody>
          <a:bodyPr wrap="none" anchor="ctr"/>
          <a:lstStyle/>
          <a:p>
            <a:r>
              <a:rPr lang="ja-JP" altLang="en-US" sz="900" dirty="0">
                <a:effectLst>
                  <a:outerShdw blurRad="38100" dist="38100" dir="2700000" algn="tl">
                    <a:srgbClr val="000000">
                      <a:alpha val="43137"/>
                    </a:srgbClr>
                  </a:outerShdw>
                </a:effectLst>
                <a:ea typeface="ＤＦ特太ゴシック体" pitchFamily="1" charset="-128"/>
              </a:rPr>
              <a:t>①有識者講演会　　　　　　　　　</a:t>
            </a:r>
          </a:p>
          <a:p>
            <a:r>
              <a:rPr lang="ja-JP" altLang="en-US" sz="900" dirty="0">
                <a:effectLst>
                  <a:outerShdw blurRad="38100" dist="38100" dir="2700000" algn="tl">
                    <a:srgbClr val="000000">
                      <a:alpha val="43137"/>
                    </a:srgbClr>
                  </a:outerShdw>
                </a:effectLst>
                <a:ea typeface="ＤＦ特太ゴシック体" pitchFamily="1" charset="-128"/>
              </a:rPr>
              <a:t>　　　　</a:t>
            </a:r>
            <a:endParaRPr lang="en-US" altLang="ja-JP" sz="900" dirty="0">
              <a:effectLst>
                <a:outerShdw blurRad="38100" dist="38100" dir="2700000" algn="tl">
                  <a:srgbClr val="000000">
                    <a:alpha val="43137"/>
                  </a:srgbClr>
                </a:outerShdw>
              </a:effectLst>
              <a:ea typeface="ＤＦ特太ゴシック体" pitchFamily="1" charset="-128"/>
            </a:endParaRPr>
          </a:p>
          <a:p>
            <a:r>
              <a:rPr lang="ja-JP" altLang="en-US" sz="900" dirty="0" smtClean="0">
                <a:effectLst>
                  <a:outerShdw blurRad="38100" dist="38100" dir="2700000" algn="tl">
                    <a:srgbClr val="000000">
                      <a:alpha val="43137"/>
                    </a:srgbClr>
                  </a:outerShdw>
                </a:effectLst>
                <a:ea typeface="ＤＦ特太ゴシック体" pitchFamily="1" charset="-128"/>
              </a:rPr>
              <a:t>②</a:t>
            </a:r>
            <a:r>
              <a:rPr lang="ja-JP" altLang="en-US" sz="900" dirty="0">
                <a:effectLst>
                  <a:outerShdw blurRad="38100" dist="38100" dir="2700000" algn="tl">
                    <a:srgbClr val="000000">
                      <a:alpha val="43137"/>
                    </a:srgbClr>
                  </a:outerShdw>
                </a:effectLst>
                <a:ea typeface="ＤＦ特太ゴシック体" pitchFamily="1" charset="-128"/>
              </a:rPr>
              <a:t>授業</a:t>
            </a:r>
            <a:r>
              <a:rPr lang="ja-JP" altLang="en-US" sz="900" dirty="0" smtClean="0">
                <a:effectLst>
                  <a:outerShdw blurRad="38100" dist="38100" dir="2700000" algn="tl">
                    <a:srgbClr val="000000">
                      <a:alpha val="43137"/>
                    </a:srgbClr>
                  </a:outerShdw>
                </a:effectLst>
                <a:ea typeface="ＤＦ特太ゴシック体" pitchFamily="1" charset="-128"/>
              </a:rPr>
              <a:t>アンケートクロス集計分析</a:t>
            </a:r>
            <a:r>
              <a:rPr lang="ja-JP" altLang="en-US" sz="900" dirty="0">
                <a:effectLst>
                  <a:outerShdw blurRad="38100" dist="38100" dir="2700000" algn="tl">
                    <a:srgbClr val="000000">
                      <a:alpha val="43137"/>
                    </a:srgbClr>
                  </a:outerShdw>
                </a:effectLst>
                <a:ea typeface="ＤＦ特太ゴシック体" pitchFamily="1" charset="-128"/>
              </a:rPr>
              <a:t>　　　　　　　　　　</a:t>
            </a:r>
          </a:p>
          <a:p>
            <a:r>
              <a:rPr lang="ja-JP" altLang="en-US" sz="900" dirty="0">
                <a:effectLst>
                  <a:outerShdw blurRad="38100" dist="38100" dir="2700000" algn="tl">
                    <a:srgbClr val="000000">
                      <a:alpha val="43137"/>
                    </a:srgbClr>
                  </a:outerShdw>
                </a:effectLst>
                <a:ea typeface="ＤＦ特太ゴシック体" pitchFamily="1" charset="-128"/>
              </a:rPr>
              <a:t>　</a:t>
            </a:r>
            <a:endParaRPr lang="en-US" altLang="ja-JP" sz="900" dirty="0">
              <a:effectLst>
                <a:outerShdw blurRad="38100" dist="38100" dir="2700000" algn="tl">
                  <a:srgbClr val="000000">
                    <a:alpha val="43137"/>
                  </a:srgbClr>
                </a:outerShdw>
              </a:effectLst>
              <a:ea typeface="ＤＦ特太ゴシック体" pitchFamily="1" charset="-128"/>
            </a:endParaRPr>
          </a:p>
          <a:p>
            <a:r>
              <a:rPr lang="ja-JP" altLang="en-US" sz="900" dirty="0" smtClean="0">
                <a:effectLst>
                  <a:outerShdw blurRad="38100" dist="38100" dir="2700000" algn="tl">
                    <a:srgbClr val="000000">
                      <a:alpha val="43137"/>
                    </a:srgbClr>
                  </a:outerShdw>
                </a:effectLst>
                <a:ea typeface="ＤＦ特太ゴシック体" pitchFamily="1" charset="-128"/>
              </a:rPr>
              <a:t>③</a:t>
            </a:r>
            <a:r>
              <a:rPr lang="ja-JP" altLang="en-US" sz="900" dirty="0">
                <a:effectLst>
                  <a:outerShdw blurRad="38100" dist="38100" dir="2700000" algn="tl">
                    <a:srgbClr val="000000">
                      <a:alpha val="43137"/>
                    </a:srgbClr>
                  </a:outerShdw>
                </a:effectLst>
                <a:ea typeface="ＤＦ特太ゴシック体" pitchFamily="1" charset="-128"/>
              </a:rPr>
              <a:t>達成感を与える授業</a:t>
            </a:r>
            <a:r>
              <a:rPr lang="ja-JP" altLang="en-US" sz="900" dirty="0" smtClean="0">
                <a:effectLst>
                  <a:outerShdw blurRad="38100" dist="38100" dir="2700000" algn="tl">
                    <a:srgbClr val="000000">
                      <a:alpha val="43137"/>
                    </a:srgbClr>
                  </a:outerShdw>
                </a:effectLst>
                <a:ea typeface="ＤＦ特太ゴシック体" pitchFamily="1" charset="-128"/>
              </a:rPr>
              <a:t>展開</a:t>
            </a:r>
            <a:endParaRPr lang="en-US" altLang="ja-JP" sz="900" dirty="0" smtClean="0">
              <a:effectLst>
                <a:outerShdw blurRad="38100" dist="38100" dir="2700000" algn="tl">
                  <a:srgbClr val="000000">
                    <a:alpha val="43137"/>
                  </a:srgbClr>
                </a:outerShdw>
              </a:effectLst>
              <a:ea typeface="ＤＦ特太ゴシック体" pitchFamily="1" charset="-128"/>
            </a:endParaRPr>
          </a:p>
          <a:p>
            <a:endParaRPr lang="en-US" altLang="ja-JP" sz="900" dirty="0" smtClean="0">
              <a:effectLst>
                <a:outerShdw blurRad="38100" dist="38100" dir="2700000" algn="tl">
                  <a:srgbClr val="000000">
                    <a:alpha val="43137"/>
                  </a:srgbClr>
                </a:outerShdw>
              </a:effectLst>
              <a:ea typeface="ＤＦ特太ゴシック体" pitchFamily="1" charset="-128"/>
            </a:endParaRPr>
          </a:p>
          <a:p>
            <a:r>
              <a:rPr lang="ja-JP" altLang="en-US" sz="900" dirty="0" smtClean="0">
                <a:effectLst>
                  <a:outerShdw blurRad="38100" dist="38100" dir="2700000" algn="tl">
                    <a:srgbClr val="000000">
                      <a:alpha val="43137"/>
                    </a:srgbClr>
                  </a:outerShdw>
                </a:effectLst>
                <a:ea typeface="ＤＦ特太ゴシック体" pitchFamily="1" charset="-128"/>
              </a:rPr>
              <a:t>④個別指導</a:t>
            </a:r>
            <a:r>
              <a:rPr lang="ja-JP" altLang="en-US" sz="900" dirty="0">
                <a:effectLst>
                  <a:outerShdw blurRad="38100" dist="38100" dir="2700000" algn="tl">
                    <a:srgbClr val="000000">
                      <a:alpha val="43137"/>
                    </a:srgbClr>
                  </a:outerShdw>
                </a:effectLst>
                <a:ea typeface="ＤＦ特太ゴシック体" pitchFamily="1" charset="-128"/>
              </a:rPr>
              <a:t>　</a:t>
            </a:r>
            <a:r>
              <a:rPr lang="ja-JP" altLang="en-US" sz="900" dirty="0"/>
              <a:t>　　　</a:t>
            </a:r>
          </a:p>
        </p:txBody>
      </p:sp>
      <p:sp>
        <p:nvSpPr>
          <p:cNvPr id="3081" name="Rectangle 23"/>
          <p:cNvSpPr>
            <a:spLocks noChangeArrowheads="1"/>
          </p:cNvSpPr>
          <p:nvPr/>
        </p:nvSpPr>
        <p:spPr bwMode="auto">
          <a:xfrm>
            <a:off x="4800600" y="4572000"/>
            <a:ext cx="2133600" cy="1582738"/>
          </a:xfrm>
          <a:prstGeom prst="rect">
            <a:avLst/>
          </a:prstGeom>
          <a:solidFill>
            <a:srgbClr val="0070C0"/>
          </a:solidFill>
          <a:ln w="9525">
            <a:solidFill>
              <a:schemeClr val="tx1"/>
            </a:solidFill>
            <a:miter lim="800000"/>
            <a:headEnd/>
            <a:tailEnd/>
          </a:ln>
        </p:spPr>
        <p:txBody>
          <a:bodyPr wrap="none" anchor="ctr"/>
          <a:lstStyle/>
          <a:p>
            <a:r>
              <a:rPr lang="ja-JP" altLang="en-US" sz="900" dirty="0">
                <a:effectLst>
                  <a:outerShdw blurRad="38100" dist="38100" dir="2700000" algn="tl">
                    <a:srgbClr val="000000">
                      <a:alpha val="43137"/>
                    </a:srgbClr>
                  </a:outerShdw>
                </a:effectLst>
                <a:ea typeface="ＤＦ特太ゴシック体" pitchFamily="1" charset="-128"/>
              </a:rPr>
              <a:t>①Ｅ－</a:t>
            </a:r>
            <a:r>
              <a:rPr lang="ja-JP" altLang="en-US" sz="900" dirty="0" smtClean="0">
                <a:effectLst>
                  <a:outerShdw blurRad="38100" dist="38100" dir="2700000" algn="tl">
                    <a:srgbClr val="000000">
                      <a:alpha val="43137"/>
                    </a:srgbClr>
                  </a:outerShdw>
                </a:effectLst>
                <a:ea typeface="ＤＦ特太ゴシック体" pitchFamily="1" charset="-128"/>
              </a:rPr>
              <a:t>ＬＥＡＲＮＩＮＧ</a:t>
            </a:r>
            <a:endParaRPr lang="en-US" altLang="ja-JP" sz="900" dirty="0">
              <a:effectLst>
                <a:outerShdw blurRad="38100" dist="38100" dir="2700000" algn="tl">
                  <a:srgbClr val="000000">
                    <a:alpha val="43137"/>
                  </a:srgbClr>
                </a:outerShdw>
              </a:effectLst>
              <a:ea typeface="ＤＦ特太ゴシック体" pitchFamily="1" charset="-128"/>
            </a:endParaRPr>
          </a:p>
          <a:p>
            <a:endParaRPr lang="ja-JP" altLang="en-US" sz="900" dirty="0">
              <a:effectLst>
                <a:outerShdw blurRad="38100" dist="38100" dir="2700000" algn="tl">
                  <a:srgbClr val="000000">
                    <a:alpha val="43137"/>
                  </a:srgbClr>
                </a:outerShdw>
              </a:effectLst>
              <a:ea typeface="ＤＦ特太ゴシック体" pitchFamily="1" charset="-128"/>
            </a:endParaRPr>
          </a:p>
          <a:p>
            <a:r>
              <a:rPr lang="ja-JP" altLang="en-US" sz="900" dirty="0" smtClean="0">
                <a:effectLst>
                  <a:outerShdw blurRad="38100" dist="38100" dir="2700000" algn="tl">
                    <a:srgbClr val="000000">
                      <a:alpha val="43137"/>
                    </a:srgbClr>
                  </a:outerShdw>
                </a:effectLst>
                <a:ea typeface="ＤＦ特太ゴシック体" pitchFamily="1" charset="-128"/>
              </a:rPr>
              <a:t>②</a:t>
            </a:r>
            <a:r>
              <a:rPr lang="ja-JP" altLang="en-US" sz="900" dirty="0">
                <a:effectLst>
                  <a:outerShdw blurRad="38100" dist="38100" dir="2700000" algn="tl">
                    <a:srgbClr val="000000">
                      <a:alpha val="43137"/>
                    </a:srgbClr>
                  </a:outerShdw>
                </a:effectLst>
                <a:ea typeface="ＤＦ特太ゴシック体" pitchFamily="1" charset="-128"/>
              </a:rPr>
              <a:t>イングリッシュキャンプ　　　　　　</a:t>
            </a:r>
          </a:p>
          <a:p>
            <a:endParaRPr lang="en-US" altLang="ja-JP" sz="900" dirty="0">
              <a:effectLst>
                <a:outerShdw blurRad="38100" dist="38100" dir="2700000" algn="tl">
                  <a:srgbClr val="000000">
                    <a:alpha val="43137"/>
                  </a:srgbClr>
                </a:outerShdw>
              </a:effectLst>
              <a:ea typeface="ＤＦ特太ゴシック体" pitchFamily="1" charset="-128"/>
            </a:endParaRPr>
          </a:p>
          <a:p>
            <a:r>
              <a:rPr lang="ja-JP" altLang="en-US" sz="900" dirty="0">
                <a:effectLst>
                  <a:outerShdw blurRad="38100" dist="38100" dir="2700000" algn="tl">
                    <a:srgbClr val="000000">
                      <a:alpha val="43137"/>
                    </a:srgbClr>
                  </a:outerShdw>
                </a:effectLst>
                <a:ea typeface="ＤＦ特太ゴシック体" pitchFamily="1" charset="-128"/>
              </a:rPr>
              <a:t>③ロングメドー短期</a:t>
            </a:r>
            <a:r>
              <a:rPr lang="ja-JP" altLang="en-US" sz="900" dirty="0" smtClean="0">
                <a:effectLst>
                  <a:outerShdw blurRad="38100" dist="38100" dir="2700000" algn="tl">
                    <a:srgbClr val="000000">
                      <a:alpha val="43137"/>
                    </a:srgbClr>
                  </a:outerShdw>
                </a:effectLst>
                <a:ea typeface="ＤＦ特太ゴシック体" pitchFamily="1" charset="-128"/>
              </a:rPr>
              <a:t>留学等、</a:t>
            </a:r>
            <a:endParaRPr lang="en-US" altLang="ja-JP" sz="900" dirty="0" smtClean="0">
              <a:effectLst>
                <a:outerShdw blurRad="38100" dist="38100" dir="2700000" algn="tl">
                  <a:srgbClr val="000000">
                    <a:alpha val="43137"/>
                  </a:srgbClr>
                </a:outerShdw>
              </a:effectLst>
              <a:ea typeface="ＤＦ特太ゴシック体" pitchFamily="1" charset="-128"/>
            </a:endParaRPr>
          </a:p>
          <a:p>
            <a:r>
              <a:rPr lang="ja-JP" altLang="en-US" sz="900" dirty="0" smtClean="0">
                <a:effectLst>
                  <a:outerShdw blurRad="38100" dist="38100" dir="2700000" algn="tl">
                    <a:srgbClr val="000000">
                      <a:alpha val="43137"/>
                    </a:srgbClr>
                  </a:outerShdw>
                </a:effectLst>
                <a:ea typeface="ＤＦ特太ゴシック体" pitchFamily="1" charset="-128"/>
              </a:rPr>
              <a:t>　滝川市国際交流協会との連携</a:t>
            </a:r>
            <a:r>
              <a:rPr lang="ja-JP" altLang="en-US" sz="900" dirty="0">
                <a:effectLst>
                  <a:outerShdw blurRad="38100" dist="38100" dir="2700000" algn="tl">
                    <a:srgbClr val="000000">
                      <a:alpha val="43137"/>
                    </a:srgbClr>
                  </a:outerShdw>
                </a:effectLst>
                <a:ea typeface="ＤＦ特太ゴシック体" pitchFamily="1" charset="-128"/>
              </a:rPr>
              <a:t>　　　　　　　</a:t>
            </a:r>
          </a:p>
          <a:p>
            <a:endParaRPr lang="en-US" altLang="ja-JP" sz="900" dirty="0">
              <a:effectLst>
                <a:outerShdw blurRad="38100" dist="38100" dir="2700000" algn="tl">
                  <a:srgbClr val="000000">
                    <a:alpha val="43137"/>
                  </a:srgbClr>
                </a:outerShdw>
              </a:effectLst>
              <a:ea typeface="ＤＦ特太ゴシック体" pitchFamily="1" charset="-128"/>
            </a:endParaRPr>
          </a:p>
          <a:p>
            <a:r>
              <a:rPr lang="ja-JP" altLang="en-US" sz="900" dirty="0">
                <a:effectLst>
                  <a:outerShdw blurRad="38100" dist="38100" dir="2700000" algn="tl">
                    <a:srgbClr val="000000">
                      <a:alpha val="43137"/>
                    </a:srgbClr>
                  </a:outerShdw>
                </a:effectLst>
                <a:ea typeface="ＤＦ特太ゴシック体" pitchFamily="1" charset="-128"/>
              </a:rPr>
              <a:t>④ＩＣＴを生かした授業展開</a:t>
            </a:r>
            <a:r>
              <a:rPr lang="ja-JP" altLang="en-US" sz="1000" dirty="0">
                <a:ea typeface="ＤＦ特太ゴシック体" pitchFamily="1" charset="-128"/>
              </a:rPr>
              <a:t>　　　　　</a:t>
            </a:r>
          </a:p>
          <a:p>
            <a:endParaRPr lang="en-US" altLang="ja-JP" sz="1000" dirty="0">
              <a:ea typeface="ＤＦ特太ゴシック体" pitchFamily="1" charset="-128"/>
            </a:endParaRPr>
          </a:p>
        </p:txBody>
      </p:sp>
      <p:sp>
        <p:nvSpPr>
          <p:cNvPr id="3082" name="Rectangle 24"/>
          <p:cNvSpPr>
            <a:spLocks noChangeArrowheads="1"/>
          </p:cNvSpPr>
          <p:nvPr/>
        </p:nvSpPr>
        <p:spPr bwMode="auto">
          <a:xfrm>
            <a:off x="4267200" y="1752600"/>
            <a:ext cx="533400" cy="4505325"/>
          </a:xfrm>
          <a:prstGeom prst="rect">
            <a:avLst/>
          </a:prstGeom>
          <a:solidFill>
            <a:srgbClr val="00CCFF"/>
          </a:solidFill>
          <a:ln w="9525">
            <a:solidFill>
              <a:schemeClr val="tx1"/>
            </a:solidFill>
            <a:miter lim="800000"/>
            <a:headEnd/>
            <a:tailEnd/>
          </a:ln>
        </p:spPr>
        <p:txBody>
          <a:bodyPr vert="eaVert" wrap="none" anchor="ctr"/>
          <a:lstStyle/>
          <a:p>
            <a:pPr algn="ctr"/>
            <a:r>
              <a:rPr lang="ja-JP" altLang="en-US" dirty="0" smtClean="0">
                <a:ea typeface="ＤＦ特太ゴシック体" pitchFamily="1" charset="-128"/>
              </a:rPr>
              <a:t>滝西フォーマットの改訂</a:t>
            </a:r>
            <a:endParaRPr lang="ja-JP" altLang="en-US" dirty="0">
              <a:ea typeface="ＤＦ特太ゴシック体" pitchFamily="1" charset="-128"/>
            </a:endParaRPr>
          </a:p>
        </p:txBody>
      </p:sp>
      <p:sp>
        <p:nvSpPr>
          <p:cNvPr id="3083" name="Rectangle 25"/>
          <p:cNvSpPr>
            <a:spLocks noChangeArrowheads="1"/>
          </p:cNvSpPr>
          <p:nvPr/>
        </p:nvSpPr>
        <p:spPr bwMode="auto">
          <a:xfrm>
            <a:off x="7572375" y="1676400"/>
            <a:ext cx="785813" cy="4495800"/>
          </a:xfrm>
          <a:prstGeom prst="rect">
            <a:avLst/>
          </a:prstGeom>
          <a:solidFill>
            <a:srgbClr val="C00000">
              <a:alpha val="77000"/>
            </a:srgbClr>
          </a:solidFill>
          <a:ln w="9525">
            <a:solidFill>
              <a:schemeClr val="tx1"/>
            </a:solidFill>
            <a:miter lim="800000"/>
            <a:headEnd/>
            <a:tailEnd/>
          </a:ln>
        </p:spPr>
        <p:txBody>
          <a:bodyPr vert="eaVert" wrap="none" anchor="ctr"/>
          <a:lstStyle/>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endParaRPr lang="en-US" altLang="ja-JP" dirty="0"/>
          </a:p>
          <a:p>
            <a:pPr algn="ctr"/>
            <a:r>
              <a:rPr lang="ja-JP" altLang="en-US" dirty="0" smtClean="0">
                <a:ea typeface="ＤＦ特太ゴシック体" pitchFamily="1" charset="-128"/>
              </a:rPr>
              <a:t>（新滝西フォーマット）</a:t>
            </a:r>
          </a:p>
          <a:p>
            <a:pPr algn="ctr"/>
            <a:r>
              <a:rPr lang="ja-JP" altLang="en-US" dirty="0" smtClean="0">
                <a:ea typeface="ＤＦ特太ゴシック体" pitchFamily="1" charset="-128"/>
              </a:rPr>
              <a:t>英語教育の質の改善</a:t>
            </a:r>
            <a:endParaRPr lang="en-US" altLang="ja-JP" dirty="0" smtClean="0">
              <a:ea typeface="ＤＦ特太ゴシック体" pitchFamily="1" charset="-128"/>
            </a:endParaRPr>
          </a:p>
          <a:p>
            <a:pPr algn="ctr"/>
            <a:endParaRPr lang="ja-JP" altLang="en-US" dirty="0"/>
          </a:p>
          <a:p>
            <a:pPr algn="ctr"/>
            <a:endParaRPr lang="ja-JP" altLang="en-US" dirty="0"/>
          </a:p>
          <a:p>
            <a:pPr algn="ctr"/>
            <a:endParaRPr lang="ja-JP" altLang="en-US" dirty="0"/>
          </a:p>
          <a:p>
            <a:pPr algn="ctr"/>
            <a:endParaRPr lang="ja-JP" altLang="en-US" dirty="0"/>
          </a:p>
          <a:p>
            <a:pPr algn="ctr"/>
            <a:endParaRPr lang="ja-JP" altLang="en-US" dirty="0"/>
          </a:p>
          <a:p>
            <a:pPr algn="ctr"/>
            <a:endParaRPr lang="ja-JP" altLang="en-US" dirty="0"/>
          </a:p>
          <a:p>
            <a:pPr algn="ctr"/>
            <a:endParaRPr lang="ja-JP" altLang="en-US" dirty="0"/>
          </a:p>
          <a:p>
            <a:pPr algn="ctr"/>
            <a:endParaRPr lang="ja-JP" altLang="en-US" dirty="0"/>
          </a:p>
          <a:p>
            <a:pPr algn="ctr"/>
            <a:endParaRPr lang="ja-JP" altLang="en-US" dirty="0"/>
          </a:p>
          <a:p>
            <a:pPr algn="ctr"/>
            <a:endParaRPr lang="ja-JP" altLang="en-US" dirty="0"/>
          </a:p>
          <a:p>
            <a:pPr algn="ctr"/>
            <a:endParaRPr lang="en-US" altLang="ja-JP" dirty="0"/>
          </a:p>
        </p:txBody>
      </p:sp>
      <p:sp>
        <p:nvSpPr>
          <p:cNvPr id="3091" name="Rectangle 22"/>
          <p:cNvSpPr>
            <a:spLocks noChangeArrowheads="1"/>
          </p:cNvSpPr>
          <p:nvPr/>
        </p:nvSpPr>
        <p:spPr bwMode="auto">
          <a:xfrm>
            <a:off x="4800600" y="1676400"/>
            <a:ext cx="2133600" cy="1928813"/>
          </a:xfrm>
          <a:prstGeom prst="rect">
            <a:avLst/>
          </a:prstGeom>
          <a:solidFill>
            <a:srgbClr val="7030A0"/>
          </a:solidFill>
          <a:ln w="9525">
            <a:solidFill>
              <a:schemeClr val="tx1"/>
            </a:solidFill>
            <a:miter lim="800000"/>
            <a:headEnd/>
            <a:tailEnd/>
          </a:ln>
        </p:spPr>
        <p:txBody>
          <a:bodyPr wrap="none" anchor="ctr"/>
          <a:lstStyle/>
          <a:p>
            <a:pPr algn="ctr"/>
            <a:r>
              <a:rPr lang="ja-JP" altLang="en-US" sz="1000" dirty="0"/>
              <a:t>　　</a:t>
            </a:r>
          </a:p>
          <a:p>
            <a:pPr algn="ctr"/>
            <a:r>
              <a:rPr lang="ja-JP" altLang="en-US" sz="1000" dirty="0"/>
              <a:t>　　　　　</a:t>
            </a:r>
            <a:endParaRPr lang="en-US" altLang="ja-JP" sz="1000" dirty="0"/>
          </a:p>
          <a:p>
            <a:pPr algn="ctr"/>
            <a:r>
              <a:rPr lang="ja-JP" altLang="en-US" sz="1000" dirty="0"/>
              <a:t>　　　　　</a:t>
            </a:r>
            <a:endParaRPr lang="en-US" altLang="ja-JP" sz="1000" dirty="0"/>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①ＣＡＮ－ＤＯリスト</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　　　　</a:t>
            </a:r>
            <a:endParaRPr lang="en-US" altLang="ja-JP" sz="1000" dirty="0">
              <a:solidFill>
                <a:srgbClr val="FFFF00"/>
              </a:solidFill>
              <a:effectLst>
                <a:outerShdw blurRad="38100" dist="38100" dir="2700000" algn="tl">
                  <a:srgbClr val="000000">
                    <a:alpha val="43137"/>
                  </a:srgbClr>
                </a:outerShdw>
              </a:effectLst>
              <a:ea typeface="ＤＦ特太ゴシック体" pitchFamily="1" charset="-128"/>
            </a:endParaRPr>
          </a:p>
          <a:p>
            <a:endParaRPr lang="en-US" altLang="ja-JP" sz="1000" dirty="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②指導と評価（観点別）の一体化</a:t>
            </a:r>
            <a:endParaRPr lang="ja-JP" altLang="en-US" sz="1000" dirty="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　　</a:t>
            </a:r>
            <a:endParaRPr lang="en-US" altLang="ja-JP" sz="1000" dirty="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③宿題・課題の取り組み改善</a:t>
            </a:r>
            <a:endParaRPr lang="ja-JP" altLang="en-US" sz="1000" dirty="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　</a:t>
            </a:r>
            <a:endParaRPr lang="en-US" altLang="ja-JP" sz="1000" dirty="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④パフォーマンステスト</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　　　　　　　</a:t>
            </a:r>
          </a:p>
          <a:p>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　　　　　</a:t>
            </a:r>
            <a:endParaRPr lang="en-US" altLang="ja-JP" sz="1000" dirty="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⑤外部試験、検証事業</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　　　　</a:t>
            </a:r>
            <a:endParaRPr lang="en-US" altLang="ja-JP" sz="1000" dirty="0">
              <a:solidFill>
                <a:srgbClr val="FFFF00"/>
              </a:solidFill>
              <a:effectLst>
                <a:outerShdw blurRad="38100" dist="38100" dir="2700000" algn="tl">
                  <a:srgbClr val="000000">
                    <a:alpha val="43137"/>
                  </a:srgbClr>
                </a:outerShdw>
              </a:effectLst>
              <a:ea typeface="ＤＦ特太ゴシック体" pitchFamily="1" charset="-128"/>
            </a:endParaRPr>
          </a:p>
          <a:p>
            <a:endParaRPr lang="en-US" altLang="ja-JP" sz="1000" dirty="0" smtClean="0">
              <a:solidFill>
                <a:srgbClr val="FFFF00"/>
              </a:solidFill>
              <a:effectLst>
                <a:outerShdw blurRad="38100" dist="38100" dir="2700000" algn="tl">
                  <a:srgbClr val="000000">
                    <a:alpha val="43137"/>
                  </a:srgbClr>
                </a:outerShdw>
              </a:effectLst>
              <a:ea typeface="ＤＦ特太ゴシック体" pitchFamily="1" charset="-128"/>
            </a:endParaRPr>
          </a:p>
          <a:p>
            <a:r>
              <a:rPr lang="ja-JP" altLang="en-US" sz="1000" dirty="0" smtClean="0">
                <a:solidFill>
                  <a:srgbClr val="FFFF00"/>
                </a:solidFill>
                <a:effectLst>
                  <a:outerShdw blurRad="38100" dist="38100" dir="2700000" algn="tl">
                    <a:srgbClr val="000000">
                      <a:alpha val="43137"/>
                    </a:srgbClr>
                  </a:outerShdw>
                </a:effectLst>
                <a:ea typeface="ＤＦ特太ゴシック体" pitchFamily="1" charset="-128"/>
              </a:rPr>
              <a:t>⑥</a:t>
            </a:r>
            <a:r>
              <a:rPr lang="ja-JP" altLang="en-US" sz="1000" dirty="0">
                <a:solidFill>
                  <a:srgbClr val="FFFF00"/>
                </a:solidFill>
                <a:effectLst>
                  <a:outerShdw blurRad="38100" dist="38100" dir="2700000" algn="tl">
                    <a:srgbClr val="000000">
                      <a:alpha val="43137"/>
                    </a:srgbClr>
                  </a:outerShdw>
                </a:effectLst>
                <a:ea typeface="ＤＦ特太ゴシック体" pitchFamily="1" charset="-128"/>
              </a:rPr>
              <a:t>小中高での授業研修</a:t>
            </a:r>
            <a:r>
              <a:rPr lang="ja-JP" altLang="en-US" sz="1000" dirty="0">
                <a:solidFill>
                  <a:srgbClr val="FFFF00"/>
                </a:solidFill>
                <a:effectLst>
                  <a:outerShdw blurRad="38100" dist="38100" dir="2700000" algn="tl">
                    <a:srgbClr val="000000">
                      <a:alpha val="43137"/>
                    </a:srgbClr>
                  </a:outerShdw>
                </a:effectLst>
              </a:rPr>
              <a:t>　</a:t>
            </a:r>
            <a:r>
              <a:rPr lang="ja-JP" altLang="en-US" sz="1000" dirty="0">
                <a:solidFill>
                  <a:srgbClr val="FFC000"/>
                </a:solidFill>
                <a:effectLst>
                  <a:outerShdw blurRad="38100" dist="38100" dir="2700000" algn="tl">
                    <a:srgbClr val="000000">
                      <a:alpha val="43137"/>
                    </a:srgbClr>
                  </a:outerShdw>
                </a:effectLst>
              </a:rPr>
              <a:t>　　</a:t>
            </a:r>
            <a:endParaRPr lang="en-US" altLang="ja-JP" sz="1000" dirty="0">
              <a:solidFill>
                <a:srgbClr val="FFC000"/>
              </a:solidFill>
              <a:effectLst>
                <a:outerShdw blurRad="38100" dist="38100" dir="2700000" algn="tl">
                  <a:srgbClr val="000000">
                    <a:alpha val="43137"/>
                  </a:srgbClr>
                </a:outerShdw>
              </a:effectLst>
            </a:endParaRPr>
          </a:p>
          <a:p>
            <a:r>
              <a:rPr lang="ja-JP" altLang="en-US" sz="1000" dirty="0">
                <a:solidFill>
                  <a:srgbClr val="FFC000"/>
                </a:solidFill>
                <a:effectLst>
                  <a:outerShdw blurRad="38100" dist="38100" dir="2700000" algn="tl">
                    <a:srgbClr val="000000">
                      <a:alpha val="43137"/>
                    </a:srgbClr>
                  </a:outerShdw>
                </a:effectLst>
              </a:rPr>
              <a:t>　　　　　</a:t>
            </a:r>
          </a:p>
          <a:p>
            <a:pPr algn="ctr"/>
            <a:r>
              <a:rPr lang="ja-JP" altLang="en-US" sz="1000" dirty="0"/>
              <a:t>　　　　　　　</a:t>
            </a:r>
          </a:p>
          <a:p>
            <a:pPr algn="ctr"/>
            <a:endParaRPr lang="en-US" altLang="ja-JP" sz="10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457200"/>
            <a:ext cx="8229600" cy="2209800"/>
          </a:xfrm>
        </p:spPr>
        <p:txBody>
          <a:bodyPr>
            <a:normAutofit/>
          </a:bodyPr>
          <a:lstStyle/>
          <a:p>
            <a:r>
              <a:rPr lang="ja-JP" altLang="en-US" sz="4000" dirty="0" smtClean="0">
                <a:latin typeface="HG丸ｺﾞｼｯｸM-PRO" pitchFamily="50" charset="-128"/>
                <a:ea typeface="HG丸ｺﾞｼｯｸM-PRO" pitchFamily="50" charset="-128"/>
              </a:rPr>
              <a:t>①滝川西高校</a:t>
            </a:r>
            <a:r>
              <a:rPr kumimoji="1" lang="ja-JP" altLang="en-US" sz="4000" dirty="0" smtClean="0">
                <a:latin typeface="HG丸ｺﾞｼｯｸM-PRO" pitchFamily="50" charset="-128"/>
                <a:ea typeface="HG丸ｺﾞｼｯｸM-PRO" pitchFamily="50" charset="-128"/>
              </a:rPr>
              <a:t>が中心となった</a:t>
            </a:r>
            <a:r>
              <a:rPr kumimoji="1" lang="en-US" altLang="ja-JP" sz="4000" dirty="0" smtClean="0">
                <a:latin typeface="HG丸ｺﾞｼｯｸM-PRO" pitchFamily="50" charset="-128"/>
                <a:ea typeface="HG丸ｺﾞｼｯｸM-PRO" pitchFamily="50" charset="-128"/>
              </a:rPr>
              <a:t/>
            </a:r>
            <a:br>
              <a:rPr kumimoji="1" lang="en-US" altLang="ja-JP" sz="4000" dirty="0" smtClean="0">
                <a:latin typeface="HG丸ｺﾞｼｯｸM-PRO" pitchFamily="50" charset="-128"/>
                <a:ea typeface="HG丸ｺﾞｼｯｸM-PRO" pitchFamily="50" charset="-128"/>
              </a:rPr>
            </a:br>
            <a:r>
              <a:rPr lang="ja-JP" altLang="en-US" sz="4000" dirty="0" smtClean="0">
                <a:latin typeface="HG丸ｺﾞｼｯｸM-PRO" pitchFamily="50" charset="-128"/>
                <a:ea typeface="HG丸ｺﾞｼｯｸM-PRO" pitchFamily="50" charset="-128"/>
              </a:rPr>
              <a:t>　　</a:t>
            </a:r>
            <a:r>
              <a:rPr kumimoji="1" lang="ja-JP" altLang="en-US" sz="4000" dirty="0" smtClean="0">
                <a:latin typeface="HG丸ｺﾞｼｯｸM-PRO" pitchFamily="50" charset="-128"/>
                <a:ea typeface="HG丸ｺﾞｼｯｸM-PRO" pitchFamily="50" charset="-128"/>
              </a:rPr>
              <a:t>滝川市立小中高における</a:t>
            </a:r>
            <a:r>
              <a:rPr kumimoji="1" lang="en-US" altLang="ja-JP" sz="4000" dirty="0" smtClean="0">
                <a:latin typeface="HG丸ｺﾞｼｯｸM-PRO" pitchFamily="50" charset="-128"/>
                <a:ea typeface="HG丸ｺﾞｼｯｸM-PRO" pitchFamily="50" charset="-128"/>
              </a:rPr>
              <a:t/>
            </a:r>
            <a:br>
              <a:rPr kumimoji="1" lang="en-US" altLang="ja-JP" sz="4000" dirty="0" smtClean="0">
                <a:latin typeface="HG丸ｺﾞｼｯｸM-PRO" pitchFamily="50" charset="-128"/>
                <a:ea typeface="HG丸ｺﾞｼｯｸM-PRO" pitchFamily="50" charset="-128"/>
              </a:rPr>
            </a:br>
            <a:r>
              <a:rPr lang="ja-JP" altLang="en-US" sz="4000" dirty="0" smtClean="0">
                <a:latin typeface="HG丸ｺﾞｼｯｸM-PRO" pitchFamily="50" charset="-128"/>
                <a:ea typeface="HG丸ｺﾞｼｯｸM-PRO" pitchFamily="50" charset="-128"/>
              </a:rPr>
              <a:t>　　</a:t>
            </a:r>
            <a:r>
              <a:rPr kumimoji="1" lang="ja-JP" altLang="en-US" sz="4000" dirty="0" smtClean="0">
                <a:latin typeface="HG丸ｺﾞｼｯｸM-PRO" pitchFamily="50" charset="-128"/>
                <a:ea typeface="HG丸ｺﾞｼｯｸM-PRO" pitchFamily="50" charset="-128"/>
              </a:rPr>
              <a:t>英語教育の</a:t>
            </a:r>
            <a:r>
              <a:rPr lang="ja-JP" altLang="en-US" sz="4000" dirty="0" smtClean="0">
                <a:latin typeface="HG丸ｺﾞｼｯｸM-PRO" pitchFamily="50" charset="-128"/>
                <a:ea typeface="HG丸ｺﾞｼｯｸM-PRO" pitchFamily="50" charset="-128"/>
              </a:rPr>
              <a:t>質の向上の</a:t>
            </a:r>
            <a:r>
              <a:rPr kumimoji="1" lang="ja-JP" altLang="en-US" sz="4000" dirty="0" smtClean="0">
                <a:latin typeface="HG丸ｺﾞｼｯｸM-PRO" pitchFamily="50" charset="-128"/>
                <a:ea typeface="HG丸ｺﾞｼｯｸM-PRO" pitchFamily="50" charset="-128"/>
              </a:rPr>
              <a:t>取組</a:t>
            </a:r>
            <a:endParaRPr kumimoji="1" lang="ja-JP" altLang="en-US" sz="40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2819400"/>
            <a:ext cx="8229600" cy="3306763"/>
          </a:xfrm>
        </p:spPr>
        <p:txBody>
          <a:bodyPr>
            <a:normAutofit fontScale="62500" lnSpcReduction="20000"/>
          </a:bodyPr>
          <a:lstStyle/>
          <a:p>
            <a:pPr>
              <a:buNone/>
            </a:pPr>
            <a:r>
              <a:rPr lang="ja-JP" altLang="en-US" dirty="0" smtClean="0">
                <a:latin typeface="HG丸ｺﾞｼｯｸM-PRO" pitchFamily="50" charset="-128"/>
                <a:ea typeface="HG丸ｺﾞｼｯｸM-PRO" pitchFamily="50" charset="-128"/>
              </a:rPr>
              <a:t>１．本校における新学習指導要領に対応したＣＡＮ－ＤＯリスト</a:t>
            </a:r>
            <a:endParaRPr lang="en-US" altLang="ja-JP" dirty="0" smtClean="0">
              <a:latin typeface="HG丸ｺﾞｼｯｸM-PRO" pitchFamily="50" charset="-128"/>
              <a:ea typeface="HG丸ｺﾞｼｯｸM-PRO" pitchFamily="50" charset="-128"/>
            </a:endParaRPr>
          </a:p>
          <a:p>
            <a:pPr>
              <a:buNone/>
            </a:pPr>
            <a:r>
              <a:rPr lang="ja-JP" altLang="en-US" dirty="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（技能別到達目標）の改善及び滝川市内における</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ＣＡＮ－ＤＯリストの普及</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ja-JP" altLang="en-US" dirty="0" smtClean="0">
                <a:solidFill>
                  <a:srgbClr val="FF0000"/>
                </a:solidFill>
                <a:latin typeface="HG丸ｺﾞｼｯｸM-PRO" pitchFamily="50" charset="-128"/>
                <a:ea typeface="HG丸ｺﾞｼｯｸM-PRO" pitchFamily="50" charset="-128"/>
              </a:rPr>
              <a:t>滝川市立中学校共用ＣＡＮ－ＤＯリスト</a:t>
            </a:r>
            <a:r>
              <a:rPr lang="ja-JP" altLang="en-US" dirty="0" smtClean="0">
                <a:latin typeface="HG丸ｺﾞｼｯｸM-PRO" pitchFamily="50" charset="-128"/>
                <a:ea typeface="HG丸ｺﾞｼｯｸM-PRO" pitchFamily="50" charset="-128"/>
              </a:rPr>
              <a:t>の作成</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２．英語教育の改善に係る</a:t>
            </a:r>
            <a:r>
              <a:rPr kumimoji="1" lang="ja-JP" altLang="en-US" dirty="0" smtClean="0">
                <a:solidFill>
                  <a:srgbClr val="FF0000"/>
                </a:solidFill>
                <a:latin typeface="HG丸ｺﾞｼｯｸM-PRO" pitchFamily="50" charset="-128"/>
                <a:ea typeface="HG丸ｺﾞｼｯｸM-PRO" pitchFamily="50" charset="-128"/>
              </a:rPr>
              <a:t>合同研修会</a:t>
            </a:r>
            <a:r>
              <a:rPr kumimoji="1" lang="ja-JP" altLang="en-US" dirty="0" smtClean="0">
                <a:latin typeface="HG丸ｺﾞｼｯｸM-PRO" pitchFamily="50" charset="-128"/>
                <a:ea typeface="HG丸ｺﾞｼｯｸM-PRO" pitchFamily="50" charset="-128"/>
              </a:rPr>
              <a:t>や</a:t>
            </a:r>
            <a:r>
              <a:rPr lang="ja-JP" altLang="en-US" dirty="0" smtClean="0">
                <a:solidFill>
                  <a:srgbClr val="FF0000"/>
                </a:solidFill>
                <a:latin typeface="HG丸ｺﾞｼｯｸM-PRO" pitchFamily="50" charset="-128"/>
                <a:ea typeface="HG丸ｺﾞｼｯｸM-PRO" pitchFamily="50" charset="-128"/>
              </a:rPr>
              <a:t>公開</a:t>
            </a:r>
            <a:r>
              <a:rPr kumimoji="1" lang="ja-JP" altLang="en-US" dirty="0" smtClean="0">
                <a:solidFill>
                  <a:srgbClr val="FF0000"/>
                </a:solidFill>
                <a:latin typeface="HG丸ｺﾞｼｯｸM-PRO" pitchFamily="50" charset="-128"/>
                <a:ea typeface="HG丸ｺﾞｼｯｸM-PRO" pitchFamily="50" charset="-128"/>
              </a:rPr>
              <a:t>授業</a:t>
            </a:r>
            <a:r>
              <a:rPr kumimoji="1" lang="ja-JP" altLang="en-US" dirty="0" smtClean="0">
                <a:latin typeface="HG丸ｺﾞｼｯｸM-PRO" pitchFamily="50" charset="-128"/>
                <a:ea typeface="HG丸ｺﾞｼｯｸM-PRO" pitchFamily="50" charset="-128"/>
              </a:rPr>
              <a:t>、</a:t>
            </a:r>
            <a:r>
              <a:rPr kumimoji="1" lang="ja-JP" altLang="en-US" dirty="0" smtClean="0">
                <a:solidFill>
                  <a:srgbClr val="FF0000"/>
                </a:solidFill>
                <a:latin typeface="HG丸ｺﾞｼｯｸM-PRO" pitchFamily="50" charset="-128"/>
                <a:ea typeface="HG丸ｺﾞｼｯｸM-PRO" pitchFamily="50" charset="-128"/>
              </a:rPr>
              <a:t>出前授業等　</a:t>
            </a:r>
            <a:r>
              <a:rPr kumimoji="1" lang="ja-JP" altLang="en-US" dirty="0" smtClean="0">
                <a:latin typeface="HG丸ｺﾞｼｯｸM-PRO" pitchFamily="50" charset="-128"/>
                <a:ea typeface="HG丸ｺﾞｼｯｸM-PRO" pitchFamily="50" charset="-128"/>
              </a:rPr>
              <a:t>の</a:t>
            </a:r>
            <a:r>
              <a:rPr lang="ja-JP" altLang="en-US" dirty="0" smtClean="0">
                <a:latin typeface="HG丸ｺﾞｼｯｸM-PRO" pitchFamily="50" charset="-128"/>
                <a:ea typeface="HG丸ｺﾞｼｯｸM-PRO" pitchFamily="50" charset="-128"/>
              </a:rPr>
              <a:t>実施</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pPr>
              <a:buNone/>
            </a:pPr>
            <a:r>
              <a:rPr kumimoji="1" lang="ja-JP" altLang="en-US" sz="5400" dirty="0" smtClean="0">
                <a:latin typeface="HG丸ｺﾞｼｯｸM-PRO" pitchFamily="50" charset="-128"/>
                <a:ea typeface="HG丸ｺﾞｼｯｸM-PRO" pitchFamily="50" charset="-128"/>
              </a:rPr>
              <a:t>滝川市内　</a:t>
            </a:r>
            <a:endParaRPr kumimoji="1" lang="en-US" altLang="ja-JP" sz="5400" dirty="0" smtClean="0">
              <a:latin typeface="HG丸ｺﾞｼｯｸM-PRO" pitchFamily="50" charset="-128"/>
              <a:ea typeface="HG丸ｺﾞｼｯｸM-PRO" pitchFamily="50" charset="-128"/>
            </a:endParaRPr>
          </a:p>
          <a:p>
            <a:pPr>
              <a:buNone/>
            </a:pPr>
            <a:r>
              <a:rPr lang="ja-JP" altLang="en-US" sz="5400" dirty="0" smtClean="0">
                <a:latin typeface="HG丸ｺﾞｼｯｸM-PRO" pitchFamily="50" charset="-128"/>
                <a:ea typeface="HG丸ｺﾞｼｯｸM-PRO" pitchFamily="50" charset="-128"/>
              </a:rPr>
              <a:t>　</a:t>
            </a:r>
            <a:r>
              <a:rPr kumimoji="1" lang="ja-JP" altLang="en-US" sz="5400" dirty="0" smtClean="0">
                <a:latin typeface="HG丸ｺﾞｼｯｸM-PRO" pitchFamily="50" charset="-128"/>
                <a:ea typeface="HG丸ｺﾞｼｯｸM-PRO" pitchFamily="50" charset="-128"/>
              </a:rPr>
              <a:t>小学校・中学校・高校の英語の公開授業参加</a:t>
            </a:r>
            <a:endParaRPr kumimoji="1" lang="ja-JP" altLang="en-US" sz="540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18</a:t>
            </a:fld>
            <a:endParaRPr kumimoji="1" lang="ja-JP" alt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a:bodyPr>
          <a:lstStyle/>
          <a:p>
            <a:pPr>
              <a:buNone/>
            </a:pPr>
            <a:r>
              <a:rPr kumimoji="1" lang="ja-JP" altLang="en-US" sz="5400" dirty="0" smtClean="0">
                <a:latin typeface="HG丸ｺﾞｼｯｸM-PRO" pitchFamily="50" charset="-128"/>
                <a:ea typeface="HG丸ｺﾞｼｯｸM-PRO" pitchFamily="50" charset="-128"/>
              </a:rPr>
              <a:t>滝川市内　</a:t>
            </a:r>
            <a:endParaRPr kumimoji="1" lang="en-US" altLang="ja-JP" sz="5400" dirty="0" smtClean="0">
              <a:latin typeface="HG丸ｺﾞｼｯｸM-PRO" pitchFamily="50" charset="-128"/>
              <a:ea typeface="HG丸ｺﾞｼｯｸM-PRO" pitchFamily="50" charset="-128"/>
            </a:endParaRPr>
          </a:p>
          <a:p>
            <a:pPr>
              <a:buNone/>
            </a:pPr>
            <a:r>
              <a:rPr kumimoji="1" lang="ja-JP" altLang="en-US" sz="5400" dirty="0" smtClean="0">
                <a:latin typeface="HG丸ｺﾞｼｯｸM-PRO" pitchFamily="50" charset="-128"/>
                <a:ea typeface="HG丸ｺﾞｼｯｸM-PRO" pitchFamily="50" charset="-128"/>
              </a:rPr>
              <a:t>小学校・中学校・高校の</a:t>
            </a:r>
            <a:endParaRPr kumimoji="1" lang="en-US" altLang="ja-JP" sz="5400" dirty="0" smtClean="0">
              <a:latin typeface="HG丸ｺﾞｼｯｸM-PRO" pitchFamily="50" charset="-128"/>
              <a:ea typeface="HG丸ｺﾞｼｯｸM-PRO" pitchFamily="50" charset="-128"/>
            </a:endParaRPr>
          </a:p>
          <a:p>
            <a:pPr>
              <a:buNone/>
            </a:pPr>
            <a:r>
              <a:rPr kumimoji="1" lang="ja-JP" altLang="en-US" sz="5400" dirty="0" smtClean="0">
                <a:latin typeface="HG丸ｺﾞｼｯｸM-PRO" pitchFamily="50" charset="-128"/>
                <a:ea typeface="HG丸ｺﾞｼｯｸM-PRO" pitchFamily="50" charset="-128"/>
              </a:rPr>
              <a:t>英語教員の研修会参加</a:t>
            </a:r>
            <a:endParaRPr kumimoji="1" lang="ja-JP" altLang="en-US" sz="540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19</a:t>
            </a:fld>
            <a:endParaRPr kumimoji="1" lang="ja-JP" alt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ctr"/>
            <a:r>
              <a:rPr kumimoji="1" lang="ja-JP" altLang="en-US" dirty="0" smtClean="0">
                <a:solidFill>
                  <a:schemeClr val="accent6">
                    <a:lumMod val="50000"/>
                  </a:schemeClr>
                </a:solidFill>
                <a:latin typeface="HG丸ｺﾞｼｯｸM-PRO" pitchFamily="50" charset="-128"/>
                <a:ea typeface="HG丸ｺﾞｼｯｸM-PRO" pitchFamily="50" charset="-128"/>
              </a:rPr>
              <a:t>資料概要</a:t>
            </a:r>
            <a:endParaRPr kumimoji="1" lang="ja-JP" altLang="en-US" dirty="0">
              <a:solidFill>
                <a:schemeClr val="accent6">
                  <a:lumMod val="50000"/>
                </a:schemeClr>
              </a:solidFill>
              <a:latin typeface="HG丸ｺﾞｼｯｸM-PRO" pitchFamily="50" charset="-128"/>
              <a:ea typeface="HG丸ｺﾞｼｯｸM-PRO" pitchFamily="50" charset="-128"/>
            </a:endParaRPr>
          </a:p>
        </p:txBody>
      </p:sp>
      <p:sp>
        <p:nvSpPr>
          <p:cNvPr id="4" name="コンテンツ プレースホルダ 3"/>
          <p:cNvSpPr>
            <a:spLocks noGrp="1"/>
          </p:cNvSpPr>
          <p:nvPr>
            <p:ph idx="1"/>
          </p:nvPr>
        </p:nvSpPr>
        <p:spPr>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a:normAutofit/>
          </a:bodyPr>
          <a:lstStyle/>
          <a:p>
            <a:pPr>
              <a:buNone/>
            </a:pPr>
            <a:endParaRPr kumimoji="1" lang="en-US" altLang="ja-JP" dirty="0" smtClean="0">
              <a:solidFill>
                <a:srgbClr val="FF0000"/>
              </a:solidFill>
            </a:endParaRPr>
          </a:p>
          <a:p>
            <a:pPr>
              <a:buNone/>
            </a:pPr>
            <a:r>
              <a:rPr lang="ja-JP" altLang="en-US" sz="2800" b="1" dirty="0" smtClean="0">
                <a:solidFill>
                  <a:schemeClr val="tx1"/>
                </a:solidFill>
                <a:latin typeface="HG丸ｺﾞｼｯｸM-PRO" pitchFamily="50" charset="-128"/>
                <a:ea typeface="HG丸ｺﾞｼｯｸM-PRO" pitchFamily="50" charset="-128"/>
              </a:rPr>
              <a:t>１　</a:t>
            </a:r>
            <a:r>
              <a:rPr kumimoji="1" lang="ja-JP" altLang="en-US" sz="2800" b="1" dirty="0" smtClean="0">
                <a:solidFill>
                  <a:schemeClr val="tx1"/>
                </a:solidFill>
                <a:latin typeface="HG丸ｺﾞｼｯｸM-PRO" pitchFamily="50" charset="-128"/>
                <a:ea typeface="HG丸ｺﾞｼｯｸM-PRO" pitchFamily="50" charset="-128"/>
              </a:rPr>
              <a:t>滝川西高校英語教育の概要</a:t>
            </a:r>
            <a:endParaRPr kumimoji="1" lang="en-US" altLang="ja-JP" sz="2800" b="1" dirty="0" smtClean="0">
              <a:solidFill>
                <a:schemeClr val="tx1"/>
              </a:solidFill>
              <a:latin typeface="HG丸ｺﾞｼｯｸM-PRO" pitchFamily="50" charset="-128"/>
              <a:ea typeface="HG丸ｺﾞｼｯｸM-PRO" pitchFamily="50" charset="-128"/>
            </a:endParaRPr>
          </a:p>
          <a:p>
            <a:pPr>
              <a:buNone/>
            </a:pPr>
            <a:endParaRPr lang="en-US" altLang="ja-JP" sz="2800" b="1" dirty="0" smtClean="0">
              <a:solidFill>
                <a:schemeClr val="tx1"/>
              </a:solidFill>
              <a:latin typeface="HG丸ｺﾞｼｯｸM-PRO" pitchFamily="50" charset="-128"/>
              <a:ea typeface="HG丸ｺﾞｼｯｸM-PRO" pitchFamily="50" charset="-128"/>
            </a:endParaRPr>
          </a:p>
          <a:p>
            <a:pPr>
              <a:buNone/>
            </a:pPr>
            <a:r>
              <a:rPr lang="ja-JP" altLang="en-US" sz="2800" b="1" dirty="0" smtClean="0">
                <a:solidFill>
                  <a:schemeClr val="tx1"/>
                </a:solidFill>
                <a:latin typeface="HG丸ｺﾞｼｯｸM-PRO" pitchFamily="50" charset="-128"/>
                <a:ea typeface="HG丸ｺﾞｼｯｸM-PRO" pitchFamily="50" charset="-128"/>
              </a:rPr>
              <a:t>２　平成２４・２５年度　研究の進捗状況の報告</a:t>
            </a:r>
            <a:endParaRPr kumimoji="1" lang="en-US" altLang="ja-JP" sz="2800" b="1" dirty="0" smtClean="0">
              <a:solidFill>
                <a:schemeClr val="tx1"/>
              </a:solidFill>
              <a:latin typeface="HG丸ｺﾞｼｯｸM-PRO" pitchFamily="50" charset="-128"/>
              <a:ea typeface="HG丸ｺﾞｼｯｸM-PRO" pitchFamily="50" charset="-128"/>
            </a:endParaRPr>
          </a:p>
          <a:p>
            <a:pPr>
              <a:buNone/>
            </a:pPr>
            <a:endParaRPr kumimoji="1" lang="en-US" altLang="ja-JP" sz="2800" b="1" dirty="0" smtClean="0">
              <a:solidFill>
                <a:schemeClr val="tx1"/>
              </a:solidFill>
              <a:latin typeface="HG丸ｺﾞｼｯｸM-PRO" pitchFamily="50" charset="-128"/>
              <a:ea typeface="HG丸ｺﾞｼｯｸM-PRO" pitchFamily="50" charset="-128"/>
            </a:endParaRPr>
          </a:p>
          <a:p>
            <a:pPr>
              <a:buNone/>
            </a:pPr>
            <a:r>
              <a:rPr lang="ja-JP" altLang="en-US" sz="2800" b="1" dirty="0" smtClean="0">
                <a:solidFill>
                  <a:schemeClr val="tx1"/>
                </a:solidFill>
                <a:latin typeface="HG丸ｺﾞｼｯｸM-PRO" pitchFamily="50" charset="-128"/>
                <a:ea typeface="HG丸ｺﾞｼｯｸM-PRO" pitchFamily="50" charset="-128"/>
              </a:rPr>
              <a:t>３　</a:t>
            </a:r>
            <a:r>
              <a:rPr kumimoji="1" lang="ja-JP" altLang="en-US" sz="2800" b="1" dirty="0" smtClean="0">
                <a:solidFill>
                  <a:schemeClr val="tx1"/>
                </a:solidFill>
                <a:latin typeface="HG丸ｺﾞｼｯｸM-PRO" pitchFamily="50" charset="-128"/>
                <a:ea typeface="HG丸ｺﾞｼｯｸM-PRO" pitchFamily="50" charset="-128"/>
              </a:rPr>
              <a:t>今後の滝川西高校の英語教育</a:t>
            </a:r>
            <a:endParaRPr kumimoji="1" lang="ja-JP" altLang="en-US" sz="2800" b="1" dirty="0">
              <a:solidFill>
                <a:schemeClr val="tx1"/>
              </a:solidFill>
              <a:latin typeface="HG丸ｺﾞｼｯｸM-PRO" pitchFamily="50" charset="-128"/>
              <a:ea typeface="HG丸ｺﾞｼｯｸM-PRO" pitchFamily="50" charset="-128"/>
            </a:endParaRPr>
          </a:p>
        </p:txBody>
      </p:sp>
      <p:sp>
        <p:nvSpPr>
          <p:cNvPr id="3" name="スライド番号プレースホルダ 2"/>
          <p:cNvSpPr>
            <a:spLocks noGrp="1"/>
          </p:cNvSpPr>
          <p:nvPr>
            <p:ph type="sldNum" sz="quarter" idx="12"/>
          </p:nvPr>
        </p:nvSpPr>
        <p:spPr/>
        <p:txBody>
          <a:bodyPr/>
          <a:lstStyle/>
          <a:p>
            <a:fld id="{656B354A-AE41-4EBA-8FC8-E9E2473C844C}" type="slidenum">
              <a:rPr kumimoji="1" lang="ja-JP" altLang="en-US" smtClean="0"/>
              <a:pPr/>
              <a:t>2</a:t>
            </a:fld>
            <a:endParaRPr kumimoji="1" lang="ja-JP" alt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latin typeface="HG丸ｺﾞｼｯｸM-PRO" pitchFamily="50" charset="-128"/>
                <a:ea typeface="HG丸ｺﾞｼｯｸM-PRO" pitchFamily="50" charset="-128"/>
              </a:rPr>
              <a:t>小中高一貫</a:t>
            </a:r>
            <a:r>
              <a:rPr lang="en-US" altLang="ja-JP" dirty="0" smtClean="0">
                <a:latin typeface="HG丸ｺﾞｼｯｸM-PRO" pitchFamily="50" charset="-128"/>
                <a:ea typeface="HG丸ｺﾞｼｯｸM-PRO" pitchFamily="50" charset="-128"/>
              </a:rPr>
              <a:t>Can-do</a:t>
            </a:r>
            <a:r>
              <a:rPr lang="ja-JP" altLang="en-US" dirty="0" smtClean="0">
                <a:latin typeface="HG丸ｺﾞｼｯｸM-PRO" pitchFamily="50" charset="-128"/>
                <a:ea typeface="HG丸ｺﾞｼｯｸM-PRO" pitchFamily="50" charset="-128"/>
              </a:rPr>
              <a:t>リストの作成</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228600" y="838201"/>
            <a:ext cx="8686800" cy="5287966"/>
          </a:xfrm>
        </p:spPr>
        <p:txBody>
          <a:bodyPr>
            <a:normAutofit fontScale="47500" lnSpcReduction="20000"/>
          </a:bodyPr>
          <a:lstStyle/>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endParaRPr lang="en-US" altLang="ja-JP" dirty="0" smtClean="0"/>
          </a:p>
          <a:p>
            <a:pPr>
              <a:buNone/>
            </a:pPr>
            <a:r>
              <a:rPr lang="ja-JP" altLang="en-US" dirty="0" smtClean="0">
                <a:latin typeface="HG丸ｺﾞｼｯｸM-PRO" pitchFamily="50" charset="-128"/>
                <a:ea typeface="HG丸ｺﾞｼｯｸM-PRO" pitchFamily="50" charset="-128"/>
              </a:rPr>
              <a:t>国際共通語としての英語力向上のための</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５つの提言と具体的施策より</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lang="ja-JP" altLang="en-US" dirty="0" smtClean="0">
                <a:solidFill>
                  <a:srgbClr val="FF0000"/>
                </a:solidFill>
                <a:latin typeface="HG丸ｺﾞｼｯｸM-PRO" pitchFamily="50" charset="-128"/>
                <a:ea typeface="HG丸ｺﾞｼｯｸM-PRO" pitchFamily="50" charset="-128"/>
              </a:rPr>
              <a:t>「</a:t>
            </a:r>
            <a:r>
              <a:rPr lang="ja-JP" altLang="en-US" b="1" dirty="0" smtClean="0">
                <a:solidFill>
                  <a:srgbClr val="FF0000"/>
                </a:solidFill>
                <a:latin typeface="HG丸ｺﾞｼｯｸM-PRO" pitchFamily="50" charset="-128"/>
                <a:ea typeface="HG丸ｺﾞｼｯｸM-PRO" pitchFamily="50" charset="-128"/>
              </a:rPr>
              <a:t>中高等学校は</a:t>
            </a:r>
            <a:r>
              <a:rPr lang="ja-JP" altLang="en-US" dirty="0" smtClean="0">
                <a:solidFill>
                  <a:srgbClr val="FF0000"/>
                </a:solidFill>
                <a:latin typeface="HG丸ｺﾞｼｯｸM-PRO" pitchFamily="50" charset="-128"/>
                <a:ea typeface="HG丸ｺﾞｼｯｸM-PRO" pitchFamily="50" charset="-128"/>
              </a:rPr>
              <a:t>、学習到達目標を「ＣＡＮ－ＤＯリスト」の形で設定・公表するとともに、その達</a:t>
            </a:r>
            <a:endParaRPr lang="en-US" altLang="ja-JP" dirty="0" smtClean="0">
              <a:solidFill>
                <a:srgbClr val="FF0000"/>
              </a:solidFill>
              <a:latin typeface="HG丸ｺﾞｼｯｸM-PRO" pitchFamily="50" charset="-128"/>
              <a:ea typeface="HG丸ｺﾞｼｯｸM-PRO" pitchFamily="50" charset="-128"/>
            </a:endParaRPr>
          </a:p>
          <a:p>
            <a:pPr>
              <a:buNone/>
            </a:pPr>
            <a:r>
              <a:rPr lang="ja-JP" altLang="en-US" dirty="0" smtClean="0">
                <a:solidFill>
                  <a:srgbClr val="FF0000"/>
                </a:solidFill>
                <a:latin typeface="HG丸ｺﾞｼｯｸM-PRO" pitchFamily="50" charset="-128"/>
                <a:ea typeface="HG丸ｺﾞｼｯｸM-PRO" pitchFamily="50" charset="-128"/>
              </a:rPr>
              <a:t>成状況を把握する。」</a:t>
            </a:r>
            <a:endParaRPr lang="en-US" altLang="ja-JP" dirty="0" smtClean="0">
              <a:solidFill>
                <a:srgbClr val="FF0000"/>
              </a:solidFill>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sz="3300" dirty="0" smtClean="0">
                <a:solidFill>
                  <a:srgbClr val="FF0000"/>
                </a:solidFill>
                <a:latin typeface="HG丸ｺﾞｼｯｸM-PRO" pitchFamily="50" charset="-128"/>
                <a:ea typeface="HG丸ｺﾞｼｯｸM-PRO" pitchFamily="50" charset="-128"/>
              </a:rPr>
              <a:t>滝川市の小中高における取組（滝西・開西中学校・西小学校の英語公開授業）</a:t>
            </a:r>
            <a:endParaRPr lang="en-US" altLang="ja-JP" sz="3300" dirty="0" smtClean="0">
              <a:solidFill>
                <a:srgbClr val="FF0000"/>
              </a:solidFill>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①　小学校は各校で到達目標を明示した年間学習指導計画を作成</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②　中学校は４校共用のＣＡＮ－ＤＯリストを新たに作成</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③　滝西は学習指導要領の改訂に伴いＣＡＮ－ＤＯリストを改訂</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　滝西が小中学校へ協力・支援　　　　　　</a:t>
            </a:r>
            <a:endParaRPr lang="en-US" altLang="ja-JP" dirty="0" smtClean="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14290"/>
            <a:ext cx="9144000" cy="785818"/>
          </a:xfrm>
        </p:spPr>
        <p:txBody>
          <a:bodyPr>
            <a:normAutofit/>
          </a:bodyPr>
          <a:lstStyle/>
          <a:p>
            <a:r>
              <a:rPr kumimoji="1" lang="ja-JP" altLang="en-US" dirty="0" smtClean="0">
                <a:latin typeface="HG丸ｺﾞｼｯｸM-PRO" pitchFamily="50" charset="-128"/>
                <a:ea typeface="HG丸ｺﾞｼｯｸM-PRO" pitchFamily="50" charset="-128"/>
              </a:rPr>
              <a:t>滝川市立西小学校英語年間指導計画</a:t>
            </a:r>
            <a:endParaRPr kumimoji="1" lang="ja-JP" altLang="en-US" dirty="0">
              <a:latin typeface="HG丸ｺﾞｼｯｸM-PRO" pitchFamily="50" charset="-128"/>
              <a:ea typeface="HG丸ｺﾞｼｯｸM-PRO" pitchFamily="50" charset="-128"/>
            </a:endParaRPr>
          </a:p>
        </p:txBody>
      </p:sp>
      <p:graphicFrame>
        <p:nvGraphicFramePr>
          <p:cNvPr id="4" name="コンテンツ プレースホルダ 3"/>
          <p:cNvGraphicFramePr>
            <a:graphicFrameLocks noGrp="1" noChangeAspect="1"/>
          </p:cNvGraphicFramePr>
          <p:nvPr>
            <p:ph idx="1"/>
          </p:nvPr>
        </p:nvGraphicFramePr>
        <p:xfrm>
          <a:off x="1250950" y="1219200"/>
          <a:ext cx="6869113" cy="4625975"/>
        </p:xfrm>
        <a:graphic>
          <a:graphicData uri="http://schemas.openxmlformats.org/presentationml/2006/ole">
            <p:oleObj spid="_x0000_s120834" name="一太郎" r:id="rId4" imgW="10424520" imgH="7021800" progId="JXW.Document.8">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077200" cy="1066800"/>
          </a:xfrm>
        </p:spPr>
        <p:txBody>
          <a:bodyPr>
            <a:noAutofit/>
          </a:bodyPr>
          <a:lstStyle/>
          <a:p>
            <a:pPr algn="l"/>
            <a:r>
              <a:rPr lang="ja-JP" altLang="en-US" sz="3200" dirty="0" smtClean="0">
                <a:latin typeface="HG丸ｺﾞｼｯｸM-PRO" pitchFamily="50" charset="-128"/>
                <a:ea typeface="HG丸ｺﾞｼｯｸM-PRO" pitchFamily="50" charset="-128"/>
              </a:rPr>
              <a:t>滝川市立中学校共用の</a:t>
            </a:r>
            <a:r>
              <a:rPr lang="en-US" altLang="ja-JP" sz="3200" dirty="0" smtClean="0">
                <a:latin typeface="HG丸ｺﾞｼｯｸM-PRO" pitchFamily="50" charset="-128"/>
                <a:ea typeface="HG丸ｺﾞｼｯｸM-PRO" pitchFamily="50" charset="-128"/>
              </a:rPr>
              <a:t>Can-Do</a:t>
            </a:r>
            <a:r>
              <a:rPr lang="ja-JP" altLang="en-US" sz="3200" dirty="0" smtClean="0">
                <a:latin typeface="HG丸ｺﾞｼｯｸM-PRO" pitchFamily="50" charset="-128"/>
                <a:ea typeface="HG丸ｺﾞｼｯｸM-PRO" pitchFamily="50" charset="-128"/>
              </a:rPr>
              <a:t>リスト作成</a:t>
            </a:r>
            <a:endParaRPr lang="ja-JP" altLang="en-US" sz="3200" dirty="0">
              <a:latin typeface="HG丸ｺﾞｼｯｸM-PRO" pitchFamily="50" charset="-128"/>
              <a:ea typeface="HG丸ｺﾞｼｯｸM-PRO" pitchFamily="50" charset="-128"/>
            </a:endParaRPr>
          </a:p>
        </p:txBody>
      </p:sp>
      <p:graphicFrame>
        <p:nvGraphicFramePr>
          <p:cNvPr id="5" name="コンテンツ プレースホルダ 4"/>
          <p:cNvGraphicFramePr>
            <a:graphicFrameLocks noGrp="1"/>
          </p:cNvGraphicFramePr>
          <p:nvPr>
            <p:ph idx="1"/>
          </p:nvPr>
        </p:nvGraphicFramePr>
        <p:xfrm>
          <a:off x="685800" y="1309638"/>
          <a:ext cx="7619999" cy="5072835"/>
        </p:xfrm>
        <a:graphic>
          <a:graphicData uri="http://schemas.openxmlformats.org/drawingml/2006/table">
            <a:tbl>
              <a:tblPr/>
              <a:tblGrid>
                <a:gridCol w="514490"/>
                <a:gridCol w="222483"/>
                <a:gridCol w="740448"/>
                <a:gridCol w="511012"/>
                <a:gridCol w="511012"/>
                <a:gridCol w="511012"/>
                <a:gridCol w="511012"/>
                <a:gridCol w="511012"/>
                <a:gridCol w="511012"/>
                <a:gridCol w="511012"/>
                <a:gridCol w="511012"/>
                <a:gridCol w="511012"/>
                <a:gridCol w="514490"/>
                <a:gridCol w="514490"/>
                <a:gridCol w="514490"/>
              </a:tblGrid>
              <a:tr h="679084">
                <a:tc>
                  <a:txBody>
                    <a:bodyPr/>
                    <a:lstStyle/>
                    <a:p>
                      <a:pPr algn="l" fontAlgn="ctr"/>
                      <a:endParaRPr lang="ja-JP" altLang="en-US" sz="1050" b="0" i="0" u="none" strike="noStrike" dirty="0">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dirty="0">
                        <a:solidFill>
                          <a:srgbClr val="000000"/>
                        </a:solidFill>
                        <a:latin typeface="HG丸ｺﾞｼｯｸM-PRO" pitchFamily="50" charset="-128"/>
                        <a:ea typeface="HG丸ｺﾞｼｯｸM-PRO" pitchFamily="50" charset="-128"/>
                      </a:endParaRPr>
                    </a:p>
                  </a:txBody>
                  <a:tcPr marL="9525" marR="9525" marT="9525" marB="0" anchor="ctr">
                    <a:lnL>
                      <a:noFill/>
                    </a:lnL>
                    <a:lnR>
                      <a:noFill/>
                    </a:lnR>
                    <a:lnT>
                      <a:noFill/>
                    </a:lnT>
                    <a:lnB>
                      <a:noFill/>
                    </a:lnB>
                  </a:tcPr>
                </a:tc>
                <a:tc gridSpan="10">
                  <a:txBody>
                    <a:bodyPr/>
                    <a:lstStyle/>
                    <a:p>
                      <a:pPr algn="l" fontAlgn="ctr"/>
                      <a:r>
                        <a:rPr lang="en-US" sz="2400" b="0" i="0" u="none" strike="noStrike" dirty="0">
                          <a:solidFill>
                            <a:srgbClr val="000000"/>
                          </a:solidFill>
                          <a:latin typeface="HG丸ｺﾞｼｯｸM-PRO" pitchFamily="50" charset="-128"/>
                          <a:ea typeface="HG丸ｺﾞｼｯｸM-PRO" pitchFamily="50" charset="-128"/>
                        </a:rPr>
                        <a:t>Can-do</a:t>
                      </a:r>
                      <a:r>
                        <a:rPr lang="ja-JP" altLang="en-US" sz="2400" b="0" i="0" u="none" strike="noStrike" dirty="0">
                          <a:solidFill>
                            <a:srgbClr val="000000"/>
                          </a:solidFill>
                          <a:latin typeface="HG丸ｺﾞｼｯｸM-PRO" pitchFamily="50" charset="-128"/>
                          <a:ea typeface="HG丸ｺﾞｼｯｸM-PRO" pitchFamily="50" charset="-128"/>
                        </a:rPr>
                        <a:t>リスト　</a:t>
                      </a:r>
                      <a:endParaRPr lang="en-US" altLang="ja-JP" sz="2400" b="0" i="0" u="none" strike="noStrike" dirty="0" smtClean="0">
                        <a:solidFill>
                          <a:srgbClr val="000000"/>
                        </a:solidFill>
                        <a:latin typeface="HG丸ｺﾞｼｯｸM-PRO" pitchFamily="50" charset="-128"/>
                        <a:ea typeface="HG丸ｺﾞｼｯｸM-PRO" pitchFamily="50" charset="-128"/>
                      </a:endParaRPr>
                    </a:p>
                    <a:p>
                      <a:pPr algn="l" fontAlgn="ctr"/>
                      <a:r>
                        <a:rPr lang="ja-JP" altLang="en-US" sz="2400" b="0" i="0" u="none" strike="noStrike" dirty="0" smtClean="0">
                          <a:solidFill>
                            <a:srgbClr val="000000"/>
                          </a:solidFill>
                          <a:latin typeface="HG丸ｺﾞｼｯｸM-PRO" pitchFamily="50" charset="-128"/>
                          <a:ea typeface="HG丸ｺﾞｼｯｸM-PRO" pitchFamily="50" charset="-128"/>
                        </a:rPr>
                        <a:t>滝川市</a:t>
                      </a:r>
                      <a:r>
                        <a:rPr lang="ja-JP" altLang="en-US" sz="2400" b="0" i="0" u="none" strike="noStrike" dirty="0">
                          <a:solidFill>
                            <a:srgbClr val="000000"/>
                          </a:solidFill>
                          <a:latin typeface="HG丸ｺﾞｼｯｸM-PRO" pitchFamily="50" charset="-128"/>
                          <a:ea typeface="HG丸ｺﾞｼｯｸM-PRO" pitchFamily="50" charset="-128"/>
                        </a:rPr>
                        <a:t>立中学校</a:t>
                      </a:r>
                      <a:r>
                        <a:rPr lang="en-US" altLang="ja-JP" sz="2400" b="0" i="0" u="none" strike="noStrike" dirty="0">
                          <a:solidFill>
                            <a:srgbClr val="000000"/>
                          </a:solidFill>
                          <a:latin typeface="HG丸ｺﾞｼｯｸM-PRO" pitchFamily="50" charset="-128"/>
                          <a:ea typeface="HG丸ｺﾞｼｯｸM-PRO" pitchFamily="50" charset="-128"/>
                        </a:rPr>
                        <a:t>【</a:t>
                      </a:r>
                      <a:r>
                        <a:rPr lang="ja-JP" altLang="en-US" sz="2400" b="0" i="0" u="none" strike="noStrike" dirty="0">
                          <a:solidFill>
                            <a:srgbClr val="000000"/>
                          </a:solidFill>
                          <a:latin typeface="HG丸ｺﾞｼｯｸM-PRO" pitchFamily="50" charset="-128"/>
                          <a:ea typeface="HG丸ｺﾞｼｯｸM-PRO" pitchFamily="50" charset="-128"/>
                        </a:rPr>
                        <a:t>共用</a:t>
                      </a:r>
                      <a:r>
                        <a:rPr lang="en-US" altLang="ja-JP" sz="2400" b="0" i="0" u="none" strike="noStrike" dirty="0">
                          <a:solidFill>
                            <a:srgbClr val="000000"/>
                          </a:solidFill>
                          <a:latin typeface="HG丸ｺﾞｼｯｸM-PRO" pitchFamily="50" charset="-128"/>
                          <a:ea typeface="HG丸ｺﾞｼｯｸM-PRO" pitchFamily="50" charset="-128"/>
                        </a:rPr>
                        <a:t>】</a:t>
                      </a:r>
                      <a:r>
                        <a:rPr lang="ja-JP" altLang="en-US" sz="2400" b="0" i="0" u="none" strike="noStrike" dirty="0">
                          <a:solidFill>
                            <a:srgbClr val="000000"/>
                          </a:solidFill>
                          <a:latin typeface="HG丸ｺﾞｼｯｸM-PRO" pitchFamily="50" charset="-128"/>
                          <a:ea typeface="HG丸ｺﾞｼｯｸM-PRO" pitchFamily="50" charset="-128"/>
                        </a:rPr>
                        <a:t>　</a:t>
                      </a:r>
                      <a:r>
                        <a:rPr lang="ja-JP" altLang="en-US" sz="2400" b="0" i="0" u="none" strike="noStrike" dirty="0" smtClean="0">
                          <a:solidFill>
                            <a:srgbClr val="000000"/>
                          </a:solidFill>
                          <a:latin typeface="HG丸ｺﾞｼｯｸM-PRO" pitchFamily="50" charset="-128"/>
                          <a:ea typeface="HG丸ｺﾞｼｯｸM-PRO" pitchFamily="50" charset="-128"/>
                        </a:rPr>
                        <a:t>第３学年</a:t>
                      </a:r>
                      <a:endParaRPr lang="ja-JP" altLang="en-US" sz="2400" b="0" i="0" u="none" strike="noStrike" dirty="0">
                        <a:solidFill>
                          <a:srgbClr val="000000"/>
                        </a:solidFill>
                        <a:latin typeface="HG丸ｺﾞｼｯｸM-PRO" pitchFamily="50" charset="-128"/>
                        <a:ea typeface="HG丸ｺﾞｼｯｸM-PRO" pitchFamily="50" charset="-128"/>
                      </a:endParaRPr>
                    </a:p>
                  </a:txBody>
                  <a:tcPr marL="9525" marR="9525" marT="9525"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dirty="0">
                        <a:solidFill>
                          <a:srgbClr val="000000"/>
                        </a:solidFill>
                        <a:latin typeface="HG丸ｺﾞｼｯｸM-PRO" pitchFamily="50" charset="-128"/>
                        <a:ea typeface="HG丸ｺﾞｼｯｸM-PRO" pitchFamily="50" charset="-128"/>
                      </a:endParaRPr>
                    </a:p>
                  </a:txBody>
                  <a:tcPr marL="9525" marR="9525" marT="9525" marB="0" anchor="ctr">
                    <a:lnL>
                      <a:noFill/>
                    </a:lnL>
                    <a:lnR>
                      <a:noFill/>
                    </a:lnR>
                    <a:lnT>
                      <a:noFill/>
                    </a:lnT>
                    <a:lnB>
                      <a:noFill/>
                    </a:lnB>
                  </a:tcPr>
                </a:tc>
                <a:tc>
                  <a:txBody>
                    <a:bodyPr/>
                    <a:lstStyle/>
                    <a:p>
                      <a:pPr algn="l" fontAlgn="ctr"/>
                      <a:endParaRPr lang="ja-JP" altLang="en-US" sz="1050" b="0" i="0" u="none" strike="noStrike" dirty="0">
                        <a:solidFill>
                          <a:srgbClr val="000000"/>
                        </a:solidFill>
                        <a:latin typeface="HG丸ｺﾞｼｯｸM-PRO" pitchFamily="50" charset="-128"/>
                        <a:ea typeface="HG丸ｺﾞｼｯｸM-PRO" pitchFamily="50" charset="-128"/>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r>
              <a:tr h="197707">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r>
              <a:tr h="579793">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gridSpan="2">
                  <a:txBody>
                    <a:bodyPr/>
                    <a:lstStyle/>
                    <a:p>
                      <a:pPr algn="ctr" fontAlgn="ctr"/>
                      <a:r>
                        <a:rPr lang="en-US" sz="1600" b="0" i="0" u="none" strike="noStrike">
                          <a:solidFill>
                            <a:srgbClr val="000000"/>
                          </a:solidFill>
                          <a:latin typeface="メイリオ"/>
                        </a:rPr>
                        <a:t>【Step ７】</a:t>
                      </a:r>
                    </a:p>
                  </a:txBody>
                  <a:tcPr marL="9525" marR="9525" marT="9525" marB="0" anchor="ctr">
                    <a:lnL>
                      <a:noFill/>
                    </a:lnL>
                    <a:lnR>
                      <a:noFill/>
                    </a:lnR>
                    <a:lnT>
                      <a:noFill/>
                    </a:lnT>
                    <a:lnB>
                      <a:noFill/>
                    </a:lnB>
                  </a:tcPr>
                </a:tc>
                <a:tc hMerge="1">
                  <a:txBody>
                    <a:bodyPr/>
                    <a:lstStyle/>
                    <a:p>
                      <a:endParaRPr kumimoji="1" lang="ja-JP" altLang="en-US"/>
                    </a:p>
                  </a:txBody>
                  <a:tcPr/>
                </a:tc>
                <a:tc gridSpan="5">
                  <a:txBody>
                    <a:bodyPr/>
                    <a:lstStyle/>
                    <a:p>
                      <a:pPr algn="l" fontAlgn="ctr"/>
                      <a:r>
                        <a:rPr lang="ja-JP" altLang="en-US" sz="1600" b="0" i="0" u="none" strike="noStrike">
                          <a:solidFill>
                            <a:srgbClr val="000000"/>
                          </a:solidFill>
                          <a:latin typeface="メイリオ"/>
                        </a:rPr>
                        <a:t>３年生１学期終了までに</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solidFill>
                            <a:srgbClr val="000000"/>
                          </a:solidFill>
                          <a:latin typeface="ＭＳ Ｐゴシック"/>
                        </a:rPr>
                        <a:t>到達目標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自分の町を紹介するガイドブックを書くことができる。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050" b="0" i="0" u="none" strike="noStrike">
                          <a:solidFill>
                            <a:srgbClr val="000000"/>
                          </a:solidFill>
                          <a:latin typeface="ＭＳ Ｐゴシック"/>
                        </a:rPr>
                        <a:t>SPEAKING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場所や建物などについて説明することができる。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何と呼んでいるか説明することができる。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相手の言ったことを確かめたり、理由をつけて意見を言うことができる。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1050" b="0" i="0" u="none" strike="noStrike">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ctr" fontAlgn="ctr"/>
                      <a:r>
                        <a:rPr lang="ja-JP" altLang="en-US" sz="1050" b="0" i="0" u="none" strike="noStrike">
                          <a:solidFill>
                            <a:srgbClr val="000000"/>
                          </a:solidFill>
                          <a:latin typeface="ＭＳ Ｐゴシック"/>
                        </a:rPr>
                        <a:t>　</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10">
                  <a:txBody>
                    <a:bodyPr/>
                    <a:lstStyle/>
                    <a:p>
                      <a:pPr algn="l" fontAlgn="ctr"/>
                      <a:r>
                        <a:rPr lang="ja-JP" altLang="en-US" sz="1050" b="0" i="0" u="none" strike="noStrike">
                          <a:solidFill>
                            <a:srgbClr val="000000"/>
                          </a:solidFill>
                          <a:latin typeface="ＭＳ Ｐゴシック"/>
                        </a:rPr>
                        <a:t>継続して行っていることを説明したりたずねたりできる。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経験したことを説明したり、たずねたりできる。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ja-JP" altLang="en-US" sz="1050" b="0" i="0" u="none" strike="noStrike">
                          <a:solidFill>
                            <a:srgbClr val="000000"/>
                          </a:solidFill>
                          <a:latin typeface="ＭＳ Ｐゴシック"/>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完了したことを説明したり、たずねたりできる。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050" b="0" i="0" u="none" strike="noStrike">
                          <a:solidFill>
                            <a:srgbClr val="000000"/>
                          </a:solidFill>
                          <a:latin typeface="ＭＳ Ｐゴシック"/>
                        </a:rPr>
                        <a:t>LISTENING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ものや建物などの説明を聞いて、理解することができる。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050" b="0" i="0" u="none" strike="noStrike">
                          <a:solidFill>
                            <a:srgbClr val="000000"/>
                          </a:solidFill>
                          <a:latin typeface="ＭＳ Ｐゴシック"/>
                        </a:rPr>
                        <a:t>READING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a:solidFill>
                            <a:srgbClr val="000000"/>
                          </a:solidFill>
                          <a:latin typeface="ＭＳ Ｐゴシック"/>
                        </a:rPr>
                        <a:t>人物の生い立ちを読み取ることができる。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55429">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a:noFill/>
                    </a:lnR>
                    <a:lnT>
                      <a:noFill/>
                    </a:lnT>
                    <a:lnB>
                      <a:noFill/>
                    </a:lnB>
                  </a:tcPr>
                </a:tc>
                <a:tc>
                  <a:txBody>
                    <a:bodyPr/>
                    <a:lstStyle/>
                    <a:p>
                      <a:pPr algn="l" fontAlgn="ctr"/>
                      <a:endParaRPr lang="ja-JP" altLang="en-US" sz="1050" b="0" i="0" u="none" strike="noStrike">
                        <a:solidFill>
                          <a:srgbClr val="000000"/>
                        </a:solidFill>
                        <a:latin typeface="ＭＳ Ｐゴシック"/>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1050" b="0" i="0" u="none" strike="noStrike" dirty="0">
                          <a:solidFill>
                            <a:srgbClr val="000000"/>
                          </a:solidFill>
                          <a:latin typeface="ＭＳ Ｐゴシック"/>
                        </a:rPr>
                        <a:t>WRITING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gridSpan="10">
                  <a:txBody>
                    <a:bodyPr/>
                    <a:lstStyle/>
                    <a:p>
                      <a:pPr algn="l" fontAlgn="ctr"/>
                      <a:r>
                        <a:rPr lang="ja-JP" altLang="en-US" sz="1050" b="0" i="0" u="none" strike="noStrike" dirty="0">
                          <a:solidFill>
                            <a:srgbClr val="000000"/>
                          </a:solidFill>
                          <a:latin typeface="ＭＳ Ｐゴシック"/>
                        </a:rPr>
                        <a:t>自分の身の周りのことを紹介する文を書くことができる。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bl>
          </a:graphicData>
        </a:graphic>
      </p:graphicFrame>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22</a:t>
            </a:fld>
            <a:endParaRPr kumimoji="1" lang="ja-JP" alt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68362"/>
          </a:xfrm>
        </p:spPr>
        <p:txBody>
          <a:bodyPr>
            <a:normAutofit fontScale="90000"/>
          </a:bodyPr>
          <a:lstStyle/>
          <a:p>
            <a:r>
              <a:rPr kumimoji="1" lang="ja-JP" altLang="en-US" sz="3600" dirty="0" smtClean="0">
                <a:latin typeface="HG丸ｺﾞｼｯｸM-PRO" pitchFamily="50" charset="-128"/>
                <a:ea typeface="HG丸ｺﾞｼｯｸM-PRO" pitchFamily="50" charset="-128"/>
              </a:rPr>
              <a:t>滝川西ＣＡＮ</a:t>
            </a:r>
            <a:r>
              <a:rPr kumimoji="1" lang="ja-JP" altLang="en-US" dirty="0" smtClean="0">
                <a:latin typeface="HG丸ｺﾞｼｯｸM-PRO" pitchFamily="50" charset="-128"/>
                <a:ea typeface="HG丸ｺﾞｼｯｸM-PRO" pitchFamily="50" charset="-128"/>
              </a:rPr>
              <a:t>－</a:t>
            </a:r>
            <a:r>
              <a:rPr kumimoji="1" lang="ja-JP" altLang="en-US" sz="4000" dirty="0" smtClean="0">
                <a:latin typeface="HG丸ｺﾞｼｯｸM-PRO" pitchFamily="50" charset="-128"/>
                <a:ea typeface="HG丸ｺﾞｼｯｸM-PRO" pitchFamily="50" charset="-128"/>
              </a:rPr>
              <a:t>ＤＯリストの検証・改善</a:t>
            </a:r>
            <a:endParaRPr kumimoji="1" lang="ja-JP" altLang="en-US" sz="4000" dirty="0">
              <a:latin typeface="HG丸ｺﾞｼｯｸM-PRO" pitchFamily="50" charset="-128"/>
              <a:ea typeface="HG丸ｺﾞｼｯｸM-PRO" pitchFamily="50" charset="-128"/>
            </a:endParaRPr>
          </a:p>
        </p:txBody>
      </p:sp>
      <p:graphicFrame>
        <p:nvGraphicFramePr>
          <p:cNvPr id="4" name="コンテンツ プレースホルダ 3"/>
          <p:cNvGraphicFramePr>
            <a:graphicFrameLocks noGrp="1" noChangeAspect="1"/>
          </p:cNvGraphicFramePr>
          <p:nvPr>
            <p:ph idx="1"/>
          </p:nvPr>
        </p:nvGraphicFramePr>
        <p:xfrm>
          <a:off x="381000" y="2008188"/>
          <a:ext cx="3200400" cy="3451225"/>
        </p:xfrm>
        <a:graphic>
          <a:graphicData uri="http://schemas.openxmlformats.org/presentationml/2006/ole">
            <p:oleObj spid="_x0000_s65538" name="Worksheet" r:id="rId3" imgW="6210260" imgH="6695972" progId="Excel.Sheet.8">
              <p:embed/>
            </p:oleObj>
          </a:graphicData>
        </a:graphic>
      </p:graphicFrame>
      <p:graphicFrame>
        <p:nvGraphicFramePr>
          <p:cNvPr id="5" name="オブジェクト 4"/>
          <p:cNvGraphicFramePr>
            <a:graphicFrameLocks noChangeAspect="1"/>
          </p:cNvGraphicFramePr>
          <p:nvPr/>
        </p:nvGraphicFramePr>
        <p:xfrm>
          <a:off x="5486400" y="1219200"/>
          <a:ext cx="3141663" cy="2514600"/>
        </p:xfrm>
        <a:graphic>
          <a:graphicData uri="http://schemas.openxmlformats.org/presentationml/2006/ole">
            <p:oleObj spid="_x0000_s65539" name="Worksheet" r:id="rId4" imgW="8934503" imgH="8524772" progId="Excel.Sheet.8">
              <p:embed/>
            </p:oleObj>
          </a:graphicData>
        </a:graphic>
      </p:graphicFrame>
      <p:graphicFrame>
        <p:nvGraphicFramePr>
          <p:cNvPr id="6" name="オブジェクト 5"/>
          <p:cNvGraphicFramePr>
            <a:graphicFrameLocks noChangeAspect="1"/>
          </p:cNvGraphicFramePr>
          <p:nvPr/>
        </p:nvGraphicFramePr>
        <p:xfrm>
          <a:off x="5486400" y="3905250"/>
          <a:ext cx="3143250" cy="2187575"/>
        </p:xfrm>
        <a:graphic>
          <a:graphicData uri="http://schemas.openxmlformats.org/presentationml/2006/ole">
            <p:oleObj spid="_x0000_s65540" name="Worksheet" r:id="rId5" imgW="8925055" imgH="8896471" progId="Excel.Sheet.8">
              <p:embed/>
            </p:oleObj>
          </a:graphicData>
        </a:graphic>
      </p:graphicFrame>
      <p:sp>
        <p:nvSpPr>
          <p:cNvPr id="7" name="右矢印吹き出し 6"/>
          <p:cNvSpPr/>
          <p:nvPr/>
        </p:nvSpPr>
        <p:spPr>
          <a:xfrm>
            <a:off x="3886200" y="3124200"/>
            <a:ext cx="1371600" cy="1295400"/>
          </a:xfrm>
          <a:prstGeom prst="rightArrowCallou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dirty="0" smtClean="0">
                <a:solidFill>
                  <a:schemeClr val="bg1"/>
                </a:solidFill>
              </a:rPr>
              <a:t>改定</a:t>
            </a:r>
            <a:endParaRPr kumimoji="1" lang="ja-JP" altLang="en-US"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228600"/>
            <a:ext cx="8229600" cy="1466088"/>
          </a:xfrm>
        </p:spPr>
        <p:txBody>
          <a:bodyPr>
            <a:normAutofit fontScale="90000"/>
          </a:bodyPr>
          <a:lstStyle/>
          <a:p>
            <a:r>
              <a:rPr lang="ja-JP" altLang="en-US" sz="4000" dirty="0" smtClean="0"/>
              <a:t>　</a:t>
            </a:r>
            <a:r>
              <a:rPr kumimoji="1" lang="ja-JP" altLang="en-US" sz="4000" dirty="0" smtClean="0">
                <a:latin typeface="HG丸ｺﾞｼｯｸM-PRO" pitchFamily="50" charset="-128"/>
                <a:ea typeface="HG丸ｺﾞｼｯｸM-PRO" pitchFamily="50" charset="-128"/>
              </a:rPr>
              <a:t>滝西英語教育指導と評価の一体化</a:t>
            </a:r>
            <a:r>
              <a:rPr kumimoji="1" lang="en-US" altLang="ja-JP" sz="4000" dirty="0" smtClean="0">
                <a:latin typeface="HG丸ｺﾞｼｯｸM-PRO" pitchFamily="50" charset="-128"/>
                <a:ea typeface="HG丸ｺﾞｼｯｸM-PRO" pitchFamily="50" charset="-128"/>
              </a:rPr>
              <a:t/>
            </a:r>
            <a:br>
              <a:rPr kumimoji="1" lang="en-US" altLang="ja-JP" sz="4000" dirty="0" smtClean="0">
                <a:latin typeface="HG丸ｺﾞｼｯｸM-PRO" pitchFamily="50" charset="-128"/>
                <a:ea typeface="HG丸ｺﾞｼｯｸM-PRO" pitchFamily="50" charset="-128"/>
              </a:rPr>
            </a:br>
            <a:r>
              <a:rPr kumimoji="1" lang="ja-JP" altLang="en-US" sz="4000" dirty="0" smtClean="0">
                <a:latin typeface="HG丸ｺﾞｼｯｸM-PRO" pitchFamily="50" charset="-128"/>
                <a:ea typeface="HG丸ｺﾞｼｯｸM-PRO" pitchFamily="50" charset="-128"/>
              </a:rPr>
              <a:t>　（観点別評価ワークシートの改善）</a:t>
            </a:r>
            <a:endParaRPr kumimoji="1" lang="ja-JP" altLang="en-US" sz="4000" dirty="0">
              <a:latin typeface="HG丸ｺﾞｼｯｸM-PRO" pitchFamily="50" charset="-128"/>
              <a:ea typeface="HG丸ｺﾞｼｯｸM-PRO" pitchFamily="50" charset="-128"/>
            </a:endParaRPr>
          </a:p>
        </p:txBody>
      </p:sp>
      <p:graphicFrame>
        <p:nvGraphicFramePr>
          <p:cNvPr id="4" name="オブジェクト 3"/>
          <p:cNvGraphicFramePr>
            <a:graphicFrameLocks noChangeAspect="1"/>
          </p:cNvGraphicFramePr>
          <p:nvPr/>
        </p:nvGraphicFramePr>
        <p:xfrm>
          <a:off x="1143000" y="1676400"/>
          <a:ext cx="6400800" cy="4953000"/>
        </p:xfrm>
        <a:graphic>
          <a:graphicData uri="http://schemas.openxmlformats.org/presentationml/2006/ole">
            <p:oleObj spid="_x0000_s66562" name="ワークシート" r:id="rId3" imgW="8296363" imgH="8286691" progId="Excel.Sheet.12">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HG丸ｺﾞｼｯｸM-PRO" pitchFamily="50" charset="-128"/>
                <a:ea typeface="HG丸ｺﾞｼｯｸM-PRO" pitchFamily="50" charset="-128"/>
              </a:rPr>
              <a:t>観点別生徒用振り返りシート</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85000" lnSpcReduction="10000"/>
          </a:bodyPr>
          <a:lstStyle/>
          <a:p>
            <a:pPr>
              <a:buNone/>
            </a:pPr>
            <a:r>
              <a:rPr kumimoji="1" lang="ja-JP" altLang="en-US" dirty="0" smtClean="0">
                <a:latin typeface="HG丸ｺﾞｼｯｸM-PRO" pitchFamily="50" charset="-128"/>
                <a:ea typeface="HG丸ｺﾞｼｯｸM-PRO" pitchFamily="50" charset="-128"/>
              </a:rPr>
              <a:t>生徒の個人票が出せ、全体の得点率を設定通過率を</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超えたか測ることができるものに改定。</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ペーパーテストについては、テストの得点を打ち込むと</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観点別評価にデーターが反映される形のものを作成。</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各先生方からのフィードバックを得て、改良して来</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年度に使用できるものにする。　</a:t>
            </a:r>
            <a:endParaRPr kumimoji="1" lang="ja-JP" altLang="en-US" dirty="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課題</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chemeClr val="accent5">
                <a:lumMod val="50000"/>
              </a:schemeClr>
            </a:solidFill>
          </a:ln>
        </p:spPr>
        <p:txBody>
          <a:bodyPr>
            <a:normAutofit/>
          </a:bodyPr>
          <a:lstStyle/>
          <a:p>
            <a:pPr>
              <a:buNone/>
            </a:pPr>
            <a:r>
              <a:rPr lang="ja-JP" altLang="en-US" dirty="0" smtClean="0">
                <a:latin typeface="HG丸ｺﾞｼｯｸM-PRO" pitchFamily="50" charset="-128"/>
                <a:ea typeface="HG丸ｺﾞｼｯｸM-PRO" pitchFamily="50" charset="-128"/>
              </a:rPr>
              <a:t>・</a:t>
            </a:r>
            <a:r>
              <a:rPr lang="ja-JP" altLang="en-US" dirty="0" smtClean="0">
                <a:solidFill>
                  <a:srgbClr val="FF0000"/>
                </a:solidFill>
                <a:latin typeface="HG丸ｺﾞｼｯｸM-PRO" pitchFamily="50" charset="-128"/>
                <a:ea typeface="HG丸ｺﾞｼｯｸM-PRO" pitchFamily="50" charset="-128"/>
              </a:rPr>
              <a:t>小中高との連携</a:t>
            </a:r>
            <a:r>
              <a:rPr lang="ja-JP" altLang="en-US" dirty="0" smtClean="0">
                <a:latin typeface="HG丸ｺﾞｼｯｸM-PRO" pitchFamily="50" charset="-128"/>
                <a:ea typeface="HG丸ｺﾞｼｯｸM-PRO" pitchFamily="50" charset="-128"/>
              </a:rPr>
              <a:t>を</a:t>
            </a:r>
            <a:r>
              <a:rPr lang="ja-JP" altLang="en-US" u="sng" dirty="0" smtClean="0">
                <a:latin typeface="HG丸ｺﾞｼｯｸM-PRO" pitchFamily="50" charset="-128"/>
                <a:ea typeface="HG丸ｺﾞｼｯｸM-PRO" pitchFamily="50" charset="-128"/>
              </a:rPr>
              <a:t>継続的に</a:t>
            </a:r>
            <a:r>
              <a:rPr lang="ja-JP" altLang="en-US" dirty="0" smtClean="0">
                <a:latin typeface="HG丸ｺﾞｼｯｸM-PRO" pitchFamily="50" charset="-128"/>
                <a:ea typeface="HG丸ｺﾞｼｯｸM-PRO" pitchFamily="50" charset="-128"/>
              </a:rPr>
              <a:t>行う</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a:t>
            </a:r>
            <a:r>
              <a:rPr kumimoji="1" lang="en-US" altLang="ja-JP" dirty="0" smtClean="0">
                <a:solidFill>
                  <a:srgbClr val="FF0000"/>
                </a:solidFill>
                <a:latin typeface="HG丸ｺﾞｼｯｸM-PRO" pitchFamily="50" charset="-128"/>
                <a:ea typeface="HG丸ｺﾞｼｯｸM-PRO" pitchFamily="50" charset="-128"/>
              </a:rPr>
              <a:t>Can-do</a:t>
            </a:r>
            <a:r>
              <a:rPr kumimoji="1" lang="ja-JP" altLang="en-US" dirty="0" smtClean="0">
                <a:solidFill>
                  <a:srgbClr val="FF0000"/>
                </a:solidFill>
                <a:latin typeface="HG丸ｺﾞｼｯｸM-PRO" pitchFamily="50" charset="-128"/>
                <a:ea typeface="HG丸ｺﾞｼｯｸM-PRO" pitchFamily="50" charset="-128"/>
              </a:rPr>
              <a:t>リスト</a:t>
            </a:r>
            <a:r>
              <a:rPr kumimoji="1" lang="ja-JP" altLang="en-US" dirty="0" smtClean="0">
                <a:latin typeface="HG丸ｺﾞｼｯｸM-PRO" pitchFamily="50" charset="-128"/>
                <a:ea typeface="HG丸ｺﾞｼｯｸM-PRO" pitchFamily="50" charset="-128"/>
              </a:rPr>
              <a:t>の改善</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a:t>
            </a:r>
            <a:r>
              <a:rPr lang="ja-JP" altLang="en-US" dirty="0" smtClean="0">
                <a:solidFill>
                  <a:srgbClr val="FF0000"/>
                </a:solidFill>
                <a:latin typeface="HG丸ｺﾞｼｯｸM-PRO" pitchFamily="50" charset="-128"/>
                <a:ea typeface="HG丸ｺﾞｼｯｸM-PRO" pitchFamily="50" charset="-128"/>
              </a:rPr>
              <a:t>シラバス</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Lesson </a:t>
            </a:r>
            <a:r>
              <a:rPr lang="ja-JP" altLang="en-US" dirty="0" smtClean="0">
                <a:latin typeface="HG丸ｺﾞｼｯｸM-PRO" pitchFamily="50" charset="-128"/>
                <a:ea typeface="HG丸ｺﾞｼｯｸM-PRO" pitchFamily="50" charset="-128"/>
              </a:rPr>
              <a:t>を詰め込みすぎて、ずれが生じた。</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評価に対応した</a:t>
            </a:r>
            <a:r>
              <a:rPr kumimoji="1" lang="en-US" altLang="ja-JP" dirty="0" smtClean="0">
                <a:latin typeface="HG丸ｺﾞｼｯｸM-PRO" pitchFamily="50" charset="-128"/>
                <a:ea typeface="HG丸ｺﾞｼｯｸM-PRO" pitchFamily="50" charset="-128"/>
              </a:rPr>
              <a:t>Lesson</a:t>
            </a:r>
            <a:r>
              <a:rPr kumimoji="1" lang="ja-JP" altLang="en-US" dirty="0" smtClean="0">
                <a:latin typeface="HG丸ｺﾞｼｯｸM-PRO" pitchFamily="50" charset="-128"/>
                <a:ea typeface="HG丸ｺﾞｼｯｸM-PRO" pitchFamily="50" charset="-128"/>
              </a:rPr>
              <a:t>を絞る。</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a:t>
            </a:r>
            <a:r>
              <a:rPr lang="ja-JP" altLang="en-US" dirty="0" smtClean="0">
                <a:solidFill>
                  <a:srgbClr val="FF0000"/>
                </a:solidFill>
                <a:latin typeface="HG丸ｺﾞｼｯｸM-PRO" pitchFamily="50" charset="-128"/>
                <a:ea typeface="HG丸ｺﾞｼｯｸM-PRO" pitchFamily="50" charset="-128"/>
              </a:rPr>
              <a:t>観点別評価ワークシート</a:t>
            </a:r>
            <a:endParaRPr lang="en-US" altLang="ja-JP" dirty="0" smtClean="0">
              <a:solidFill>
                <a:srgbClr val="FF0000"/>
              </a:solidFill>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更に理解を深め、使用しやすいものに改良していく。</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26</a:t>
            </a:fld>
            <a:endParaRPr kumimoji="1" lang="ja-JP" alt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0600"/>
            <a:ext cx="8229600" cy="1524000"/>
          </a:xfrm>
        </p:spPr>
        <p:txBody>
          <a:bodyPr>
            <a:normAutofit/>
          </a:bodyPr>
          <a:lstStyle/>
          <a:p>
            <a:r>
              <a:rPr lang="ja-JP" altLang="en-US" dirty="0" smtClean="0">
                <a:latin typeface="HG丸ｺﾞｼｯｸM-PRO" pitchFamily="50" charset="-128"/>
                <a:ea typeface="HG丸ｺﾞｼｯｸM-PRO" pitchFamily="50" charset="-128"/>
              </a:rPr>
              <a:t>授業以外の取り組みの</a:t>
            </a:r>
            <a:r>
              <a:rPr kumimoji="1" lang="ja-JP" altLang="en-US" dirty="0" smtClean="0">
                <a:latin typeface="HG丸ｺﾞｼｯｸM-PRO" pitchFamily="50" charset="-128"/>
                <a:ea typeface="HG丸ｺﾞｼｯｸM-PRO" pitchFamily="50" charset="-128"/>
              </a:rPr>
              <a:t>改善</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27</a:t>
            </a:fld>
            <a:endParaRPr kumimoji="1" lang="ja-JP" alt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143000"/>
            <a:ext cx="8229600" cy="5181600"/>
          </a:xfrm>
          <a:solidFill>
            <a:srgbClr val="FFFF99"/>
          </a:solidFill>
          <a:ln>
            <a:solidFill>
              <a:srgbClr val="FF0000"/>
            </a:solidFill>
          </a:ln>
        </p:spPr>
        <p:txBody>
          <a:bodyPr>
            <a:normAutofit fontScale="92500" lnSpcReduction="10000"/>
          </a:bodyPr>
          <a:lstStyle/>
          <a:p>
            <a:pPr>
              <a:buNone/>
            </a:pPr>
            <a:r>
              <a:rPr lang="ja-JP" altLang="en-US" dirty="0" smtClean="0"/>
              <a:t>　　　</a:t>
            </a:r>
            <a:r>
              <a:rPr lang="ja-JP" altLang="en-US" dirty="0" smtClean="0">
                <a:latin typeface="HG丸ｺﾞｼｯｸM-PRO" pitchFamily="50" charset="-128"/>
                <a:ea typeface="HG丸ｺﾞｼｯｸM-PRO" pitchFamily="50" charset="-128"/>
              </a:rPr>
              <a:t>コミュニケーション基礎　　 ２単位</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コミュニケーション</a:t>
            </a:r>
            <a:r>
              <a:rPr kumimoji="1" lang="en-US" altLang="ja-JP" dirty="0" smtClean="0">
                <a:latin typeface="HG丸ｺﾞｼｯｸM-PRO" pitchFamily="50" charset="-128"/>
                <a:ea typeface="HG丸ｺﾞｼｯｸM-PRO" pitchFamily="50" charset="-128"/>
              </a:rPr>
              <a:t>Ⅰ</a:t>
            </a:r>
            <a:r>
              <a:rPr kumimoji="1" lang="ja-JP" altLang="en-US" dirty="0" smtClean="0">
                <a:latin typeface="HG丸ｺﾞｼｯｸM-PRO" pitchFamily="50" charset="-128"/>
                <a:ea typeface="HG丸ｺﾞｼｯｸM-PRO" pitchFamily="50" charset="-128"/>
              </a:rPr>
              <a:t>　　　  ３単位</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コミュニケーション</a:t>
            </a:r>
            <a:r>
              <a:rPr lang="en-US" altLang="ja-JP" dirty="0" smtClean="0">
                <a:latin typeface="HG丸ｺﾞｼｯｸM-PRO" pitchFamily="50" charset="-128"/>
                <a:ea typeface="HG丸ｺﾞｼｯｸM-PRO" pitchFamily="50" charset="-128"/>
              </a:rPr>
              <a:t>Ⅱ</a:t>
            </a:r>
            <a:r>
              <a:rPr lang="ja-JP" altLang="en-US" dirty="0" smtClean="0">
                <a:latin typeface="HG丸ｺﾞｼｯｸM-PRO" pitchFamily="50" charset="-128"/>
                <a:ea typeface="HG丸ｺﾞｼｯｸM-PRO" pitchFamily="50" charset="-128"/>
              </a:rPr>
              <a:t>　　　 ４単位</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コミュニケーション</a:t>
            </a:r>
            <a:r>
              <a:rPr kumimoji="1" lang="en-US" altLang="ja-JP" dirty="0" smtClean="0">
                <a:latin typeface="HG丸ｺﾞｼｯｸM-PRO" pitchFamily="50" charset="-128"/>
                <a:ea typeface="HG丸ｺﾞｼｯｸM-PRO" pitchFamily="50" charset="-128"/>
              </a:rPr>
              <a:t>Ⅲ</a:t>
            </a:r>
            <a:r>
              <a:rPr kumimoji="1" lang="ja-JP" altLang="en-US" dirty="0" smtClean="0">
                <a:latin typeface="HG丸ｺﾞｼｯｸM-PRO" pitchFamily="50" charset="-128"/>
                <a:ea typeface="HG丸ｺﾞｼｯｸM-PRO" pitchFamily="50" charset="-128"/>
              </a:rPr>
              <a:t>　　　 ４単位</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英語表現</a:t>
            </a:r>
            <a:r>
              <a:rPr lang="en-US" altLang="ja-JP" dirty="0" smtClean="0">
                <a:latin typeface="HG丸ｺﾞｼｯｸM-PRO" pitchFamily="50" charset="-128"/>
                <a:ea typeface="HG丸ｺﾞｼｯｸM-PRO" pitchFamily="50" charset="-128"/>
              </a:rPr>
              <a:t>Ⅰ</a:t>
            </a:r>
            <a:r>
              <a:rPr lang="ja-JP" altLang="en-US" dirty="0" smtClean="0">
                <a:latin typeface="HG丸ｺﾞｼｯｸM-PRO" pitchFamily="50" charset="-128"/>
                <a:ea typeface="HG丸ｺﾞｼｯｸM-PRO" pitchFamily="50" charset="-128"/>
              </a:rPr>
              <a:t>　　　　　　　　 ２単位</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英語表現</a:t>
            </a:r>
            <a:r>
              <a:rPr kumimoji="1" lang="en-US" altLang="ja-JP" dirty="0" smtClean="0">
                <a:latin typeface="HG丸ｺﾞｼｯｸM-PRO" pitchFamily="50" charset="-128"/>
                <a:ea typeface="HG丸ｺﾞｼｯｸM-PRO" pitchFamily="50" charset="-128"/>
              </a:rPr>
              <a:t>Ⅱ</a:t>
            </a:r>
            <a:r>
              <a:rPr kumimoji="1" lang="ja-JP" altLang="en-US" dirty="0" smtClean="0">
                <a:latin typeface="HG丸ｺﾞｼｯｸM-PRO" pitchFamily="50" charset="-128"/>
                <a:ea typeface="HG丸ｺﾞｼｯｸM-PRO" pitchFamily="50" charset="-128"/>
              </a:rPr>
              <a:t>　　　　　　　　 ４単位</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英語会話　　　　　　　　　　２単位</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p>
          <a:p>
            <a:pPr>
              <a:buNone/>
            </a:pPr>
            <a:r>
              <a:rPr lang="ja-JP" altLang="en-US" sz="5400" dirty="0" smtClean="0"/>
              <a:t>　　　　　　　　　</a:t>
            </a:r>
            <a:r>
              <a:rPr lang="ja-JP" altLang="en-US" sz="6000" b="1" dirty="0" smtClean="0">
                <a:ln w="17780" cmpd="sng">
                  <a:solidFill>
                    <a:srgbClr val="FF0000"/>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２１単位</a:t>
            </a:r>
            <a:endParaRPr kumimoji="1" lang="ja-JP" altLang="en-US" sz="6000" dirty="0">
              <a:ln w="17780" cmpd="sng">
                <a:solidFill>
                  <a:srgbClr val="FF0000"/>
                </a:solidFill>
                <a:prstDash val="solid"/>
                <a:miter lim="800000"/>
              </a:ln>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28</a:t>
            </a:fld>
            <a:endParaRPr kumimoji="1" lang="ja-JP" alt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ormAutofit/>
          </a:bodyPr>
          <a:lstStyle/>
          <a:p>
            <a:r>
              <a:rPr kumimoji="1" lang="ja-JP" altLang="en-US" dirty="0" smtClean="0">
                <a:latin typeface="HG丸ｺﾞｼｯｸM-PRO" pitchFamily="50" charset="-128"/>
                <a:ea typeface="HG丸ｺﾞｼｯｸM-PRO" pitchFamily="50" charset="-128"/>
              </a:rPr>
              <a:t>英語の授業時数</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371600"/>
            <a:ext cx="8229600" cy="4953000"/>
          </a:xfrm>
          <a:ln>
            <a:solidFill>
              <a:srgbClr val="00B050"/>
            </a:solidFill>
          </a:ln>
        </p:spPr>
        <p:txBody>
          <a:bodyPr>
            <a:normAutofit fontScale="92500" lnSpcReduction="20000"/>
          </a:bodyPr>
          <a:lstStyle/>
          <a:p>
            <a:pPr>
              <a:buNone/>
            </a:pPr>
            <a:r>
              <a:rPr kumimoji="1" lang="ja-JP" altLang="en-US" dirty="0" smtClean="0">
                <a:latin typeface="HG丸ｺﾞｼｯｸM-PRO" pitchFamily="50" charset="-128"/>
                <a:ea typeface="HG丸ｺﾞｼｯｸM-PRO" pitchFamily="50" charset="-128"/>
              </a:rPr>
              <a:t>２１単位</a:t>
            </a:r>
            <a:r>
              <a:rPr kumimoji="1" lang="en-US" altLang="ja-JP"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３５週</a:t>
            </a:r>
            <a:r>
              <a:rPr lang="ja-JP" altLang="en-US" dirty="0" smtClean="0">
                <a:latin typeface="HG丸ｺﾞｼｯｸM-PRO" pitchFamily="50" charset="-128"/>
                <a:ea typeface="HG丸ｺﾞｼｯｸM-PRO" pitchFamily="50" charset="-128"/>
              </a:rPr>
              <a:t>＝</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７３５時間</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７３５時間</a:t>
            </a:r>
            <a:r>
              <a:rPr kumimoji="1" lang="en-US" altLang="ja-JP"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５０分</a:t>
            </a:r>
            <a:r>
              <a:rPr kumimoji="1" lang="en-US" altLang="ja-JP" dirty="0" smtClean="0">
                <a:latin typeface="HG丸ｺﾞｼｯｸM-PRO" pitchFamily="50" charset="-128"/>
                <a:ea typeface="HG丸ｺﾞｼｯｸM-PRO" pitchFamily="50" charset="-128"/>
              </a:rPr>
              <a:t>÷</a:t>
            </a:r>
            <a:r>
              <a:rPr kumimoji="1" lang="ja-JP" altLang="en-US" dirty="0" smtClean="0">
                <a:latin typeface="HG丸ｺﾞｼｯｸM-PRO" pitchFamily="50" charset="-128"/>
                <a:ea typeface="HG丸ｺﾞｼｯｸM-PRO" pitchFamily="50" charset="-128"/>
              </a:rPr>
              <a:t>６０分＝</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６１２．５時間</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６１２．５時間</a:t>
            </a:r>
            <a:r>
              <a:rPr lang="en-US" altLang="ja-JP"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２４時間＝</a:t>
            </a:r>
            <a:endParaRPr lang="en-US" altLang="ja-JP" dirty="0" smtClean="0">
              <a:latin typeface="HG丸ｺﾞｼｯｸM-PRO" pitchFamily="50" charset="-128"/>
              <a:ea typeface="HG丸ｺﾞｼｯｸM-PRO" pitchFamily="50" charset="-128"/>
            </a:endParaRPr>
          </a:p>
          <a:p>
            <a:pPr>
              <a:buNone/>
            </a:pPr>
            <a:r>
              <a:rPr lang="ja-JP" altLang="en-US" sz="6000" b="1" dirty="0" smtClean="0">
                <a:ln w="17780" cmpd="sng">
                  <a:solidFill>
                    <a:srgbClr val="FFFFFF"/>
                  </a:solidFill>
                  <a:prstDash val="solid"/>
                  <a:miter lim="800000"/>
                </a:ln>
                <a:solidFill>
                  <a:srgbClr val="FF0000"/>
                </a:solidFill>
                <a:effectLst>
                  <a:outerShdw blurRad="50800" algn="tl" rotWithShape="0">
                    <a:srgbClr val="000000"/>
                  </a:outerShdw>
                </a:effectLst>
                <a:latin typeface="HG丸ｺﾞｼｯｸM-PRO" pitchFamily="50" charset="-128"/>
                <a:ea typeface="HG丸ｺﾞｼｯｸM-PRO" pitchFamily="50" charset="-128"/>
              </a:rPr>
              <a:t>わずか２５．５２日</a:t>
            </a:r>
            <a:endParaRPr lang="en-US" altLang="ja-JP" sz="6000" b="1" dirty="0" smtClean="0">
              <a:ln w="17780" cmpd="sng">
                <a:solidFill>
                  <a:srgbClr val="FFFFFF"/>
                </a:solidFill>
                <a:prstDash val="solid"/>
                <a:miter lim="800000"/>
              </a:ln>
              <a:solidFill>
                <a:srgbClr val="FF0000"/>
              </a:solidFill>
              <a:effectLst>
                <a:outerShdw blurRad="50800" algn="tl" rotWithShape="0">
                  <a:srgbClr val="000000"/>
                </a:outerShdw>
              </a:effectLst>
              <a:latin typeface="HG丸ｺﾞｼｯｸM-PRO" pitchFamily="50" charset="-128"/>
              <a:ea typeface="HG丸ｺﾞｼｯｸM-PRO" pitchFamily="50" charset="-128"/>
            </a:endParaRPr>
          </a:p>
          <a:p>
            <a:pPr>
              <a:buNone/>
            </a:pPr>
            <a:r>
              <a:rPr lang="ja-JP" altLang="en-US" dirty="0" smtClean="0">
                <a:solidFill>
                  <a:srgbClr val="FF0000"/>
                </a:solidFill>
                <a:latin typeface="HG丸ｺﾞｼｯｸM-PRO" pitchFamily="50" charset="-128"/>
                <a:ea typeface="HG丸ｺﾞｼｯｸM-PRO" pitchFamily="50" charset="-128"/>
              </a:rPr>
              <a:t>授業をきっかけにして、いかに自主的に学習し、力をつけていくかが大切</a:t>
            </a:r>
            <a:endParaRPr lang="en-US" altLang="ja-JP" dirty="0" smtClean="0">
              <a:solidFill>
                <a:srgbClr val="FF0000"/>
              </a:solidFill>
              <a:latin typeface="HG丸ｺﾞｼｯｸM-PRO" pitchFamily="50" charset="-128"/>
              <a:ea typeface="HG丸ｺﾞｼｯｸM-PRO" pitchFamily="50" charset="-128"/>
            </a:endParaRPr>
          </a:p>
          <a:p>
            <a:pPr>
              <a:buNone/>
            </a:pPr>
            <a:endParaRPr lang="en-US" altLang="ja-JP" dirty="0" smtClean="0"/>
          </a:p>
          <a:p>
            <a:pPr>
              <a:buNone/>
            </a:pPr>
            <a:endParaRPr lang="en-US" altLang="ja-JP" dirty="0" smtClean="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29</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229600" cy="1600200"/>
          </a:xfrm>
        </p:spPr>
        <p:txBody>
          <a:bodyPr>
            <a:normAutofit fontScale="90000"/>
          </a:bodyPr>
          <a:lstStyle/>
          <a:p>
            <a:r>
              <a:rPr lang="ja-JP" altLang="en-US" u="dbl" dirty="0" smtClean="0">
                <a:latin typeface="HG丸ｺﾞｼｯｸM-PRO" pitchFamily="50" charset="-128"/>
                <a:ea typeface="HG丸ｺﾞｼｯｸM-PRO" pitchFamily="50" charset="-128"/>
              </a:rPr>
              <a:t>１　滝川西高校の英語教育の概要</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371600"/>
            <a:ext cx="8229600" cy="5202936"/>
          </a:xfrm>
        </p:spPr>
        <p:txBody>
          <a:bodyPr>
            <a:normAutofit/>
          </a:bodyPr>
          <a:lstStyle/>
          <a:p>
            <a:endParaRPr lang="en-US" altLang="ja-JP" sz="1800" dirty="0" smtClean="0">
              <a:latin typeface="HG丸ｺﾞｼｯｸM-PRO" pitchFamily="50" charset="-128"/>
              <a:ea typeface="HG丸ｺﾞｼｯｸM-PRO" pitchFamily="50" charset="-128"/>
            </a:endParaRPr>
          </a:p>
          <a:p>
            <a:pPr>
              <a:buNone/>
            </a:pPr>
            <a:r>
              <a:rPr kumimoji="1" lang="ja-JP" altLang="en-US" sz="2000" dirty="0" smtClean="0">
                <a:latin typeface="HG丸ｺﾞｼｯｸM-PRO" pitchFamily="50" charset="-128"/>
                <a:ea typeface="HG丸ｺﾞｼｯｸM-PRO" pitchFamily="50" charset="-128"/>
              </a:rPr>
              <a:t>・商業科４間口・普通科３間口</a:t>
            </a:r>
            <a:r>
              <a:rPr lang="ja-JP" altLang="en-US" sz="2000" dirty="0" smtClean="0">
                <a:latin typeface="HG丸ｺﾞｼｯｸM-PRO" pitchFamily="50" charset="-128"/>
                <a:ea typeface="HG丸ｺﾞｼｯｸM-PRO" pitchFamily="50" charset="-128"/>
              </a:rPr>
              <a:t>（</a:t>
            </a:r>
            <a:r>
              <a:rPr kumimoji="1" lang="ja-JP" altLang="en-US" sz="2000" dirty="0" smtClean="0">
                <a:latin typeface="HG丸ｺﾞｼｯｸM-PRO" pitchFamily="50" charset="-128"/>
                <a:ea typeface="HG丸ｺﾞｼｯｸM-PRO" pitchFamily="50" charset="-128"/>
              </a:rPr>
              <a:t>全校生徒８</a:t>
            </a:r>
            <a:r>
              <a:rPr lang="ja-JP" altLang="en-US" sz="2000" dirty="0" smtClean="0">
                <a:latin typeface="HG丸ｺﾞｼｯｸM-PRO" pitchFamily="50" charset="-128"/>
                <a:ea typeface="HG丸ｺﾞｼｯｸM-PRO" pitchFamily="50" charset="-128"/>
              </a:rPr>
              <a:t>１７</a:t>
            </a:r>
            <a:r>
              <a:rPr kumimoji="1" lang="ja-JP" altLang="en-US" sz="2000" dirty="0" smtClean="0">
                <a:latin typeface="HG丸ｺﾞｼｯｸM-PRO" pitchFamily="50" charset="-128"/>
                <a:ea typeface="HG丸ｺﾞｼｯｸM-PRO" pitchFamily="50" charset="-128"/>
              </a:rPr>
              <a:t>名）</a:t>
            </a:r>
            <a:endParaRPr lang="en-US" altLang="ja-JP" sz="2000" dirty="0" smtClean="0">
              <a:latin typeface="HG丸ｺﾞｼｯｸM-PRO" pitchFamily="50" charset="-128"/>
              <a:ea typeface="HG丸ｺﾞｼｯｸM-PRO" pitchFamily="50" charset="-128"/>
            </a:endParaRPr>
          </a:p>
          <a:p>
            <a:pPr>
              <a:buNone/>
            </a:pPr>
            <a:endParaRPr kumimoji="1" lang="en-US" altLang="ja-JP" sz="2000" dirty="0" smtClean="0">
              <a:latin typeface="HG丸ｺﾞｼｯｸM-PRO" pitchFamily="50" charset="-128"/>
              <a:ea typeface="HG丸ｺﾞｼｯｸM-PRO" pitchFamily="50" charset="-128"/>
            </a:endParaRPr>
          </a:p>
          <a:p>
            <a:pPr>
              <a:buNone/>
            </a:pPr>
            <a:r>
              <a:rPr kumimoji="1" lang="ja-JP" altLang="en-US" sz="2000" dirty="0" smtClean="0">
                <a:latin typeface="HG丸ｺﾞｼｯｸM-PRO" pitchFamily="50" charset="-128"/>
                <a:ea typeface="HG丸ｺﾞｼｯｸM-PRO" pitchFamily="50" charset="-128"/>
              </a:rPr>
              <a:t>・全道的に平均的な学力の生徒</a:t>
            </a:r>
            <a:endParaRPr kumimoji="1" lang="en-US" altLang="ja-JP" sz="2000" dirty="0" smtClean="0">
              <a:latin typeface="HG丸ｺﾞｼｯｸM-PRO" pitchFamily="50" charset="-128"/>
              <a:ea typeface="HG丸ｺﾞｼｯｸM-PRO" pitchFamily="50" charset="-128"/>
            </a:endParaRPr>
          </a:p>
          <a:p>
            <a:pPr>
              <a:buNone/>
            </a:pPr>
            <a:endParaRPr lang="en-US" altLang="ja-JP" sz="2000" dirty="0" smtClean="0">
              <a:latin typeface="HG丸ｺﾞｼｯｸM-PRO" pitchFamily="50" charset="-128"/>
              <a:ea typeface="HG丸ｺﾞｼｯｸM-PRO" pitchFamily="50" charset="-128"/>
            </a:endParaRPr>
          </a:p>
          <a:p>
            <a:pPr>
              <a:buNone/>
            </a:pPr>
            <a:r>
              <a:rPr lang="ja-JP" altLang="en-US" sz="2000" dirty="0" smtClean="0">
                <a:latin typeface="HG丸ｺﾞｼｯｸM-PRO" pitchFamily="50" charset="-128"/>
                <a:ea typeface="HG丸ｺﾞｼｯｸM-PRO" pitchFamily="50" charset="-128"/>
              </a:rPr>
              <a:t>・英語科教諭　８名＋</a:t>
            </a:r>
            <a:r>
              <a:rPr lang="en-US" altLang="ja-JP" sz="2000" dirty="0" smtClean="0">
                <a:latin typeface="HG丸ｺﾞｼｯｸM-PRO" pitchFamily="50" charset="-128"/>
                <a:ea typeface="HG丸ｺﾞｼｯｸM-PRO" pitchFamily="50" charset="-128"/>
              </a:rPr>
              <a:t>ALT</a:t>
            </a:r>
            <a:r>
              <a:rPr lang="ja-JP" altLang="en-US" sz="2000" dirty="0" smtClean="0">
                <a:latin typeface="HG丸ｺﾞｼｯｸM-PRO" pitchFamily="50" charset="-128"/>
                <a:ea typeface="HG丸ｺﾞｼｯｸM-PRO" pitchFamily="50" charset="-128"/>
              </a:rPr>
              <a:t>１名（１９８７から　延べ１１名）</a:t>
            </a:r>
            <a:endParaRPr lang="en-US" altLang="ja-JP" sz="2000" dirty="0" smtClean="0">
              <a:latin typeface="HG丸ｺﾞｼｯｸM-PRO" pitchFamily="50" charset="-128"/>
              <a:ea typeface="HG丸ｺﾞｼｯｸM-PRO" pitchFamily="50" charset="-128"/>
            </a:endParaRPr>
          </a:p>
          <a:p>
            <a:pPr>
              <a:buNone/>
            </a:pPr>
            <a:r>
              <a:rPr kumimoji="1" lang="ja-JP" altLang="en-US" sz="2000" dirty="0" smtClean="0">
                <a:latin typeface="HG丸ｺﾞｼｯｸM-PRO" pitchFamily="50" charset="-128"/>
                <a:ea typeface="HG丸ｺﾞｼｯｸM-PRO" pitchFamily="50" charset="-128"/>
              </a:rPr>
              <a:t>　　　１０年以上勤務１名</a:t>
            </a:r>
            <a:r>
              <a:rPr lang="ja-JP" altLang="en-US" sz="2000" dirty="0" smtClean="0">
                <a:latin typeface="HG丸ｺﾞｼｯｸM-PRO" pitchFamily="50" charset="-128"/>
                <a:ea typeface="HG丸ｺﾞｼｯｸM-PRO" pitchFamily="50" charset="-128"/>
              </a:rPr>
              <a:t>　　７年以上１名　　　</a:t>
            </a:r>
            <a:r>
              <a:rPr kumimoji="1" lang="ja-JP" altLang="en-US" sz="2000" dirty="0" smtClean="0">
                <a:latin typeface="HG丸ｺﾞｼｯｸM-PRO" pitchFamily="50" charset="-128"/>
                <a:ea typeface="HG丸ｺﾞｼｯｸM-PRO" pitchFamily="50" charset="-128"/>
              </a:rPr>
              <a:t>５年未満６名</a:t>
            </a:r>
            <a:endParaRPr kumimoji="1" lang="en-US" altLang="ja-JP" sz="2000" dirty="0" smtClean="0">
              <a:latin typeface="HG丸ｺﾞｼｯｸM-PRO" pitchFamily="50" charset="-128"/>
              <a:ea typeface="HG丸ｺﾞｼｯｸM-PRO" pitchFamily="50" charset="-128"/>
            </a:endParaRPr>
          </a:p>
          <a:p>
            <a:pPr>
              <a:buNone/>
            </a:pPr>
            <a:endParaRPr kumimoji="1" lang="en-US" altLang="ja-JP" sz="2000" dirty="0" smtClean="0">
              <a:latin typeface="HG丸ｺﾞｼｯｸM-PRO" pitchFamily="50" charset="-128"/>
              <a:ea typeface="HG丸ｺﾞｼｯｸM-PRO" pitchFamily="50" charset="-128"/>
            </a:endParaRPr>
          </a:p>
          <a:p>
            <a:pPr>
              <a:buNone/>
            </a:pPr>
            <a:r>
              <a:rPr lang="ja-JP" altLang="en-US" sz="2000" dirty="0" smtClean="0">
                <a:latin typeface="HG丸ｺﾞｼｯｸM-PRO" pitchFamily="50" charset="-128"/>
                <a:ea typeface="HG丸ｺﾞｼｯｸM-PRO" pitchFamily="50" charset="-128"/>
              </a:rPr>
              <a:t>・</a:t>
            </a:r>
            <a:r>
              <a:rPr lang="en-US" altLang="ja-JP" sz="2000" dirty="0" smtClean="0">
                <a:latin typeface="HG丸ｺﾞｼｯｸM-PRO" pitchFamily="50" charset="-128"/>
                <a:ea typeface="HG丸ｺﾞｼｯｸM-PRO" pitchFamily="50" charset="-128"/>
              </a:rPr>
              <a:t>All English</a:t>
            </a:r>
            <a:r>
              <a:rPr lang="ja-JP" altLang="en-US" sz="2000" dirty="0" smtClean="0">
                <a:latin typeface="HG丸ｺﾞｼｯｸM-PRO" pitchFamily="50" charset="-128"/>
                <a:ea typeface="HG丸ｺﾞｼｯｸM-PRO" pitchFamily="50" charset="-128"/>
              </a:rPr>
              <a:t>の授業を始めて、７年目</a:t>
            </a:r>
            <a:endParaRPr lang="en-US" altLang="ja-JP" sz="2000" dirty="0" smtClean="0">
              <a:latin typeface="HG丸ｺﾞｼｯｸM-PRO" pitchFamily="50" charset="-128"/>
              <a:ea typeface="HG丸ｺﾞｼｯｸM-PRO" pitchFamily="50" charset="-128"/>
            </a:endParaRPr>
          </a:p>
          <a:p>
            <a:pPr>
              <a:buNone/>
            </a:pPr>
            <a:r>
              <a:rPr lang="ja-JP" altLang="en-US" sz="2000" dirty="0" smtClean="0">
                <a:latin typeface="HG丸ｺﾞｼｯｸM-PRO" pitchFamily="50" charset="-128"/>
                <a:ea typeface="HG丸ｺﾞｼｯｸM-PRO" pitchFamily="50" charset="-128"/>
              </a:rPr>
              <a:t>　２００７～２００９の３年間で普通科の生徒を対象に実施</a:t>
            </a:r>
            <a:endParaRPr lang="en-US" altLang="ja-JP" sz="2000" dirty="0" smtClean="0">
              <a:latin typeface="HG丸ｺﾞｼｯｸM-PRO" pitchFamily="50" charset="-128"/>
              <a:ea typeface="HG丸ｺﾞｼｯｸM-PRO" pitchFamily="50" charset="-128"/>
            </a:endParaRPr>
          </a:p>
          <a:p>
            <a:pPr>
              <a:buNone/>
            </a:pPr>
            <a:r>
              <a:rPr lang="ja-JP" altLang="en-US" sz="2000" dirty="0" smtClean="0">
                <a:latin typeface="HG丸ｺﾞｼｯｸM-PRO" pitchFamily="50" charset="-128"/>
                <a:ea typeface="HG丸ｺﾞｼｯｸM-PRO" pitchFamily="50" charset="-128"/>
              </a:rPr>
              <a:t>　２０１０～２０１２の３年間で商業科の生徒を対象に実施</a:t>
            </a:r>
            <a:endParaRPr lang="en-US" altLang="ja-JP" sz="2000" dirty="0" smtClean="0">
              <a:latin typeface="HG丸ｺﾞｼｯｸM-PRO" pitchFamily="50" charset="-128"/>
              <a:ea typeface="HG丸ｺﾞｼｯｸM-PRO" pitchFamily="50" charset="-128"/>
            </a:endParaRPr>
          </a:p>
          <a:p>
            <a:pPr>
              <a:buNone/>
            </a:pPr>
            <a:r>
              <a:rPr lang="ja-JP" altLang="en-US" sz="2000" dirty="0" smtClean="0">
                <a:latin typeface="HG丸ｺﾞｼｯｸM-PRO" pitchFamily="50" charset="-128"/>
                <a:ea typeface="HG丸ｺﾞｼｯｸM-PRO" pitchFamily="50" charset="-128"/>
              </a:rPr>
              <a:t>　２０１３～全校生徒すべて</a:t>
            </a:r>
            <a:r>
              <a:rPr lang="en-US" altLang="ja-JP" sz="2000" dirty="0" smtClean="0">
                <a:latin typeface="HG丸ｺﾞｼｯｸM-PRO" pitchFamily="50" charset="-128"/>
                <a:ea typeface="HG丸ｺﾞｼｯｸM-PRO" pitchFamily="50" charset="-128"/>
              </a:rPr>
              <a:t>All English</a:t>
            </a:r>
            <a:r>
              <a:rPr lang="ja-JP" altLang="en-US" sz="2000" dirty="0" smtClean="0">
                <a:latin typeface="HG丸ｺﾞｼｯｸM-PRO" pitchFamily="50" charset="-128"/>
                <a:ea typeface="HG丸ｺﾞｼｯｸM-PRO" pitchFamily="50" charset="-128"/>
              </a:rPr>
              <a:t>・</a:t>
            </a:r>
            <a:r>
              <a:rPr lang="en-US" altLang="ja-JP" sz="2000" dirty="0" smtClean="0">
                <a:latin typeface="HG丸ｺﾞｼｯｸM-PRO" pitchFamily="50" charset="-128"/>
                <a:ea typeface="HG丸ｺﾞｼｯｸM-PRO" pitchFamily="50" charset="-128"/>
              </a:rPr>
              <a:t>GTEC</a:t>
            </a:r>
            <a:r>
              <a:rPr lang="ja-JP" altLang="en-US" sz="2000" dirty="0" smtClean="0">
                <a:latin typeface="HG丸ｺﾞｼｯｸM-PRO" pitchFamily="50" charset="-128"/>
                <a:ea typeface="HG丸ｺﾞｼｯｸM-PRO" pitchFamily="50" charset="-128"/>
              </a:rPr>
              <a:t>受検</a:t>
            </a:r>
            <a:endParaRPr lang="en-US" altLang="ja-JP" sz="2000" dirty="0" smtClean="0">
              <a:latin typeface="HG丸ｺﾞｼｯｸM-PRO" pitchFamily="50" charset="-128"/>
              <a:ea typeface="HG丸ｺﾞｼｯｸM-PRO" pitchFamily="50" charset="-128"/>
            </a:endParaRPr>
          </a:p>
          <a:p>
            <a:endParaRPr kumimoji="1" lang="ja-JP" altLang="en-US" sz="1800"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a:t>
            </a:fld>
            <a:endParaRPr kumimoji="1" lang="ja-JP" alt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latin typeface="HG丸ｺﾞｼｯｸM-PRO" pitchFamily="50" charset="-128"/>
                <a:ea typeface="HG丸ｺﾞｼｯｸM-PRO" pitchFamily="50" charset="-128"/>
              </a:rPr>
              <a:t>副教材（例）</a:t>
            </a:r>
            <a:endParaRPr kumimoji="1" lang="ja-JP" altLang="en-US" dirty="0">
              <a:latin typeface="HG丸ｺﾞｼｯｸM-PRO" pitchFamily="50" charset="-128"/>
              <a:ea typeface="HG丸ｺﾞｼｯｸM-PRO" pitchFamily="50" charset="-128"/>
            </a:endParaRPr>
          </a:p>
        </p:txBody>
      </p:sp>
      <p:graphicFrame>
        <p:nvGraphicFramePr>
          <p:cNvPr id="4" name="コンテンツ プレースホルダ 3"/>
          <p:cNvGraphicFramePr>
            <a:graphicFrameLocks noGrp="1" noChangeAspect="1"/>
          </p:cNvGraphicFramePr>
          <p:nvPr>
            <p:ph idx="1"/>
          </p:nvPr>
        </p:nvGraphicFramePr>
        <p:xfrm>
          <a:off x="228600" y="2133600"/>
          <a:ext cx="8418513" cy="3252788"/>
        </p:xfrm>
        <a:graphic>
          <a:graphicData uri="http://schemas.openxmlformats.org/presentationml/2006/ole">
            <p:oleObj spid="_x0000_s67586" name="ワークシート" r:id="rId3" imgW="9391740" imgH="3629025" progId="Excel.Sheet.8">
              <p:embed/>
            </p:oleObj>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家庭学習の取組　課題</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2F19B5"/>
            </a:solidFill>
          </a:ln>
        </p:spPr>
        <p:txBody>
          <a:bodyPr/>
          <a:lstStyle/>
          <a:p>
            <a:pPr>
              <a:buNone/>
            </a:pPr>
            <a:r>
              <a:rPr kumimoji="1" lang="ja-JP" altLang="en-US" dirty="0" smtClean="0">
                <a:latin typeface="HG丸ｺﾞｼｯｸM-PRO" pitchFamily="50" charset="-128"/>
                <a:ea typeface="HG丸ｺﾞｼｯｸM-PRO" pitchFamily="50" charset="-128"/>
              </a:rPr>
              <a:t>・量は確保したが・・・</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効果的な出題、量、形式、精査が必要</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ja-JP" altLang="en-US" dirty="0" smtClean="0">
                <a:solidFill>
                  <a:srgbClr val="FF0000"/>
                </a:solidFill>
                <a:latin typeface="HG丸ｺﾞｼｯｸM-PRO" pitchFamily="50" charset="-128"/>
                <a:ea typeface="HG丸ｺﾞｼｯｸM-PRO" pitchFamily="50" charset="-128"/>
              </a:rPr>
              <a:t>量から質へ</a:t>
            </a:r>
            <a:endParaRPr lang="en-US" altLang="ja-JP" dirty="0" smtClean="0">
              <a:solidFill>
                <a:srgbClr val="FF0000"/>
              </a:solidFill>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　 ↓　</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ja-JP" altLang="en-US" dirty="0" smtClean="0">
                <a:solidFill>
                  <a:srgbClr val="FF0000"/>
                </a:solidFill>
                <a:latin typeface="HG丸ｺﾞｼｯｸM-PRO" pitchFamily="50" charset="-128"/>
                <a:ea typeface="HG丸ｺﾞｼｯｸM-PRO" pitchFamily="50" charset="-128"/>
              </a:rPr>
              <a:t>関心・意欲・態度には入れない</a:t>
            </a:r>
            <a:endParaRPr lang="en-US" altLang="ja-JP" dirty="0" smtClean="0">
              <a:solidFill>
                <a:srgbClr val="FF0000"/>
              </a:solidFill>
              <a:latin typeface="HG丸ｺﾞｼｯｸM-PRO" pitchFamily="50" charset="-128"/>
              <a:ea typeface="HG丸ｺﾞｼｯｸM-PRO" pitchFamily="50" charset="-128"/>
            </a:endParaRPr>
          </a:p>
          <a:p>
            <a:pPr>
              <a:buNone/>
            </a:pPr>
            <a:endParaRPr kumimoji="1" lang="ja-JP" altLang="en-US" dirty="0">
              <a:solidFill>
                <a:srgbClr val="FF0000"/>
              </a:solidFill>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31</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HG丸ｺﾞｼｯｸM-PRO" pitchFamily="50" charset="-128"/>
                <a:ea typeface="HG丸ｺﾞｼｯｸM-PRO" pitchFamily="50" charset="-128"/>
              </a:rPr>
              <a:t>パフォーマンス・テスト</a:t>
            </a:r>
            <a:r>
              <a:rPr lang="ja-JP" altLang="en-US" dirty="0" smtClean="0">
                <a:latin typeface="HG丸ｺﾞｼｯｸM-PRO" pitchFamily="50" charset="-128"/>
                <a:ea typeface="HG丸ｺﾞｼｯｸM-PRO" pitchFamily="50" charset="-128"/>
              </a:rPr>
              <a:t>の取組み</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32</a:t>
            </a:fld>
            <a:endParaRPr kumimoji="1" lang="ja-JP" alt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Speaking</a:t>
            </a:r>
            <a:endParaRPr kumimoji="1" lang="ja-JP" altLang="en-US" dirty="0"/>
          </a:p>
        </p:txBody>
      </p:sp>
      <p:sp>
        <p:nvSpPr>
          <p:cNvPr id="3" name="コンテンツ プレースホルダ 2"/>
          <p:cNvSpPr>
            <a:spLocks noGrp="1"/>
          </p:cNvSpPr>
          <p:nvPr>
            <p:ph idx="1"/>
          </p:nvPr>
        </p:nvSpPr>
        <p:spPr/>
        <p:txBody>
          <a:bodyPr/>
          <a:lstStyle/>
          <a:p>
            <a:pPr>
              <a:buNone/>
            </a:pPr>
            <a:r>
              <a:rPr kumimoji="1" lang="ja-JP" altLang="en-US" dirty="0" smtClean="0">
                <a:latin typeface="HG丸ｺﾞｼｯｸM-PRO" pitchFamily="50" charset="-128"/>
                <a:ea typeface="HG丸ｺﾞｼｯｸM-PRO" pitchFamily="50" charset="-128"/>
              </a:rPr>
              <a:t>・</a:t>
            </a:r>
            <a:r>
              <a:rPr kumimoji="1" lang="en-US" altLang="ja-JP" dirty="0" err="1" smtClean="0">
                <a:latin typeface="HG丸ｺﾞｼｯｸM-PRO" pitchFamily="50" charset="-128"/>
                <a:ea typeface="HG丸ｺﾞｼｯｸM-PRO" pitchFamily="50" charset="-128"/>
              </a:rPr>
              <a:t>SELHi</a:t>
            </a:r>
            <a:r>
              <a:rPr kumimoji="1" lang="ja-JP" altLang="en-US" dirty="0" smtClean="0">
                <a:latin typeface="HG丸ｺﾞｼｯｸM-PRO" pitchFamily="50" charset="-128"/>
                <a:ea typeface="HG丸ｺﾞｼｯｸM-PRO" pitchFamily="50" charset="-128"/>
              </a:rPr>
              <a:t>から実施</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・一層、</a:t>
            </a:r>
            <a:r>
              <a:rPr kumimoji="1" lang="en-US" altLang="ja-JP" dirty="0" smtClean="0">
                <a:latin typeface="HG丸ｺﾞｼｯｸM-PRO" pitchFamily="50" charset="-128"/>
                <a:ea typeface="HG丸ｺﾞｼｯｸM-PRO" pitchFamily="50" charset="-128"/>
              </a:rPr>
              <a:t>Can-do</a:t>
            </a:r>
            <a:r>
              <a:rPr kumimoji="1" lang="ja-JP" altLang="en-US" dirty="0" smtClean="0">
                <a:latin typeface="HG丸ｺﾞｼｯｸM-PRO" pitchFamily="50" charset="-128"/>
                <a:ea typeface="HG丸ｺﾞｼｯｸM-PRO" pitchFamily="50" charset="-128"/>
              </a:rPr>
              <a:t>リスト、観点別評価に則したものに改善</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・サンプルテストの作成→改善→使用しやすいものへ</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33</a:t>
            </a:fld>
            <a:endParaRPr kumimoji="1" lang="ja-JP" alt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buNone/>
            </a:pPr>
            <a:r>
              <a:rPr kumimoji="1" lang="ja-JP" altLang="en-US" dirty="0" smtClean="0">
                <a:latin typeface="HG丸ｺﾞｼｯｸM-PRO" pitchFamily="50" charset="-128"/>
                <a:ea typeface="HG丸ｺﾞｼｯｸM-PRO" pitchFamily="50" charset="-128"/>
              </a:rPr>
              <a:t>・パフォーマンステスト（</a:t>
            </a:r>
            <a:r>
              <a:rPr kumimoji="1" lang="en-US" altLang="ja-JP" dirty="0" smtClean="0">
                <a:latin typeface="HG丸ｺﾞｼｯｸM-PRO" pitchFamily="50" charset="-128"/>
                <a:ea typeface="HG丸ｺﾞｼｯｸM-PRO" pitchFamily="50" charset="-128"/>
              </a:rPr>
              <a:t>Speaking</a:t>
            </a:r>
            <a:r>
              <a:rPr kumimoji="1" lang="ja-JP" altLang="en-US" dirty="0" smtClean="0">
                <a:latin typeface="HG丸ｺﾞｼｯｸM-PRO" pitchFamily="50" charset="-128"/>
                <a:ea typeface="HG丸ｺﾞｼｯｸM-PRO" pitchFamily="50" charset="-128"/>
              </a:rPr>
              <a:t>）を実施することで</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「英語を使うこと」の意識が向上</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・テスティングと評価の大切さの認識をより深化させる</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34</a:t>
            </a:fld>
            <a:endParaRPr kumimoji="1" lang="ja-JP" alt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外部テストの活用</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35</a:t>
            </a:fld>
            <a:endParaRPr kumimoji="1" lang="ja-JP" alt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lstStyle/>
          <a:p>
            <a:pPr>
              <a:buNone/>
            </a:pPr>
            <a:r>
              <a:rPr kumimoji="1" lang="ja-JP" altLang="en-US" dirty="0" smtClean="0">
                <a:latin typeface="HG丸ｺﾞｼｯｸM-PRO" pitchFamily="50" charset="-128"/>
                <a:ea typeface="HG丸ｺﾞｼｯｸM-PRO" pitchFamily="50" charset="-128"/>
              </a:rPr>
              <a:t>１　実用英語検定の受検（普通科全員）</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２　</a:t>
            </a:r>
            <a:r>
              <a:rPr kumimoji="1" lang="en-US" altLang="ja-JP" dirty="0" smtClean="0">
                <a:latin typeface="HG丸ｺﾞｼｯｸM-PRO" pitchFamily="50" charset="-128"/>
                <a:ea typeface="HG丸ｺﾞｼｯｸM-PRO" pitchFamily="50" charset="-128"/>
              </a:rPr>
              <a:t>GTEC</a:t>
            </a:r>
            <a:r>
              <a:rPr lang="ja-JP" altLang="en-US" dirty="0" smtClean="0">
                <a:latin typeface="HG丸ｺﾞｼｯｸM-PRO" pitchFamily="50" charset="-128"/>
                <a:ea typeface="HG丸ｺﾞｼｯｸM-PRO" pitchFamily="50" charset="-128"/>
              </a:rPr>
              <a:t>受検</a:t>
            </a:r>
            <a:r>
              <a:rPr kumimoji="1" lang="ja-JP" altLang="en-US" dirty="0" smtClean="0">
                <a:latin typeface="HG丸ｺﾞｼｯｸM-PRO" pitchFamily="50" charset="-128"/>
                <a:ea typeface="HG丸ｺﾞｼｯｸM-PRO" pitchFamily="50" charset="-128"/>
              </a:rPr>
              <a:t>（今年度から全学科）</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３　全国商業高等学校協会主催英語検定</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（ビジネス科全員）</a:t>
            </a:r>
            <a:endParaRPr lang="en-US" altLang="ja-JP" dirty="0" smtClean="0">
              <a:latin typeface="HG丸ｺﾞｼｯｸM-PRO" pitchFamily="50" charset="-128"/>
              <a:ea typeface="HG丸ｺﾞｼｯｸM-PRO" pitchFamily="50" charset="-128"/>
            </a:endParaRPr>
          </a:p>
          <a:p>
            <a:pPr>
              <a:buNone/>
            </a:pP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36</a:t>
            </a:fld>
            <a:endParaRPr kumimoji="1" lang="ja-JP" alt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丸ｺﾞｼｯｸM-PRO" pitchFamily="50" charset="-128"/>
                <a:ea typeface="HG丸ｺﾞｼｯｸM-PRO" pitchFamily="50" charset="-128"/>
              </a:rPr>
              <a:t>実用英語検定に</a:t>
            </a:r>
            <a:r>
              <a:rPr kumimoji="1" lang="ja-JP" altLang="en-US" dirty="0" smtClean="0">
                <a:latin typeface="HG丸ｺﾞｼｯｸM-PRO" pitchFamily="50" charset="-128"/>
                <a:ea typeface="HG丸ｺﾞｼｯｸM-PRO" pitchFamily="50" charset="-128"/>
              </a:rPr>
              <a:t>関わる主な実績</a:t>
            </a:r>
            <a:endParaRPr kumimoji="1" lang="ja-JP" altLang="en-US" dirty="0">
              <a:latin typeface="HG丸ｺﾞｼｯｸM-PRO" pitchFamily="50" charset="-128"/>
              <a:ea typeface="HG丸ｺﾞｼｯｸM-PRO" pitchFamily="50" charset="-128"/>
            </a:endParaRPr>
          </a:p>
        </p:txBody>
      </p:sp>
      <p:sp>
        <p:nvSpPr>
          <p:cNvPr id="11" name="コンテンツ プレースホルダ 10"/>
          <p:cNvSpPr>
            <a:spLocks noGrp="1"/>
          </p:cNvSpPr>
          <p:nvPr>
            <p:ph idx="1"/>
          </p:nvPr>
        </p:nvSpPr>
        <p:spPr>
          <a:xfrm>
            <a:off x="4876800" y="4876800"/>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lstStyle/>
          <a:p>
            <a:pPr>
              <a:buNone/>
            </a:pPr>
            <a:r>
              <a:rPr kumimoji="1" lang="ja-JP" altLang="en-US" dirty="0" smtClean="0">
                <a:ea typeface="ＤＦ特太ゴシック体" pitchFamily="1" charset="-128"/>
              </a:rPr>
              <a:t>２０１</a:t>
            </a:r>
            <a:r>
              <a:rPr lang="ja-JP" altLang="en-US" dirty="0" smtClean="0">
                <a:ea typeface="ＤＦ特太ゴシック体" pitchFamily="1" charset="-128"/>
              </a:rPr>
              <a:t>２</a:t>
            </a:r>
            <a:r>
              <a:rPr kumimoji="1" lang="ja-JP" altLang="en-US" dirty="0" smtClean="0">
                <a:ea typeface="ＤＦ特太ゴシック体" pitchFamily="1" charset="-128"/>
              </a:rPr>
              <a:t>年　　</a:t>
            </a:r>
            <a:endParaRPr kumimoji="1" lang="en-US" altLang="ja-JP" dirty="0" smtClean="0">
              <a:ea typeface="ＤＦ特太ゴシック体" pitchFamily="1" charset="-128"/>
            </a:endParaRPr>
          </a:p>
          <a:p>
            <a:pPr>
              <a:buNone/>
            </a:pPr>
            <a:r>
              <a:rPr kumimoji="1" lang="ja-JP" altLang="en-US" dirty="0" smtClean="0">
                <a:ea typeface="ＤＦ特太ゴシック体" pitchFamily="1" charset="-128"/>
              </a:rPr>
              <a:t>２　 級　　</a:t>
            </a:r>
            <a:r>
              <a:rPr lang="ja-JP" altLang="en-US" dirty="0" smtClean="0">
                <a:solidFill>
                  <a:srgbClr val="FF0000"/>
                </a:solidFill>
                <a:ea typeface="ＤＦ特太ゴシック体" pitchFamily="1" charset="-128"/>
              </a:rPr>
              <a:t>２２</a:t>
            </a:r>
            <a:r>
              <a:rPr kumimoji="1" lang="ja-JP" altLang="en-US" dirty="0" smtClean="0">
                <a:ea typeface="ＤＦ特太ゴシック体" pitchFamily="1" charset="-128"/>
              </a:rPr>
              <a:t>人</a:t>
            </a:r>
            <a:endParaRPr kumimoji="1" lang="en-US" altLang="ja-JP" dirty="0" smtClean="0">
              <a:ea typeface="ＤＦ特太ゴシック体" pitchFamily="1" charset="-128"/>
            </a:endParaRPr>
          </a:p>
          <a:p>
            <a:pPr>
              <a:buNone/>
            </a:pPr>
            <a:r>
              <a:rPr lang="ja-JP" altLang="en-US" dirty="0" smtClean="0">
                <a:ea typeface="ＤＦ特太ゴシック体" pitchFamily="1" charset="-128"/>
              </a:rPr>
              <a:t>準２ 級　</a:t>
            </a:r>
            <a:r>
              <a:rPr lang="ja-JP" altLang="en-US" dirty="0" smtClean="0">
                <a:solidFill>
                  <a:srgbClr val="FF0000"/>
                </a:solidFill>
                <a:ea typeface="ＤＦ特太ゴシック体" pitchFamily="1" charset="-128"/>
              </a:rPr>
              <a:t>１００</a:t>
            </a:r>
            <a:r>
              <a:rPr lang="ja-JP" altLang="en-US" dirty="0" smtClean="0">
                <a:ea typeface="ＤＦ特太ゴシック体" pitchFamily="1" charset="-128"/>
              </a:rPr>
              <a:t>人</a:t>
            </a:r>
            <a:endParaRPr lang="en-US" altLang="ja-JP" dirty="0" smtClean="0">
              <a:ea typeface="ＤＦ特太ゴシック体" pitchFamily="1" charset="-128"/>
            </a:endParaRPr>
          </a:p>
          <a:p>
            <a:pPr>
              <a:buNone/>
            </a:pPr>
            <a:r>
              <a:rPr kumimoji="1" lang="ja-JP" altLang="en-US" dirty="0" smtClean="0">
                <a:ea typeface="ＤＦ特太ゴシック体" pitchFamily="1" charset="-128"/>
              </a:rPr>
              <a:t>３　 級　</a:t>
            </a:r>
            <a:r>
              <a:rPr lang="ja-JP" altLang="en-US" dirty="0" smtClean="0">
                <a:ea typeface="ＤＦ特太ゴシック体" pitchFamily="1" charset="-128"/>
              </a:rPr>
              <a:t>１２０</a:t>
            </a:r>
            <a:r>
              <a:rPr kumimoji="1" lang="ja-JP" altLang="en-US" dirty="0" smtClean="0">
                <a:ea typeface="ＤＦ特太ゴシック体" pitchFamily="1" charset="-128"/>
              </a:rPr>
              <a:t>人</a:t>
            </a:r>
            <a:endParaRPr kumimoji="1" lang="ja-JP" altLang="en-US" dirty="0">
              <a:ea typeface="ＤＦ特太ゴシック体" pitchFamily="1" charset="-128"/>
            </a:endParaRPr>
          </a:p>
        </p:txBody>
      </p:sp>
      <p:sp>
        <p:nvSpPr>
          <p:cNvPr id="4" name="正方形/長方形 3"/>
          <p:cNvSpPr/>
          <p:nvPr/>
        </p:nvSpPr>
        <p:spPr>
          <a:xfrm>
            <a:off x="1752600" y="22860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２００７年　　</a:t>
            </a:r>
            <a:endParaRPr kumimoji="1" lang="en-US" altLang="ja-JP" dirty="0" smtClean="0">
              <a:ea typeface="ＤＦ特太ゴシック体" pitchFamily="1" charset="-128"/>
            </a:endParaRPr>
          </a:p>
          <a:p>
            <a:r>
              <a:rPr kumimoji="1" lang="ja-JP" altLang="en-US" dirty="0" smtClean="0">
                <a:ea typeface="ＤＦ特太ゴシック体" pitchFamily="1" charset="-128"/>
              </a:rPr>
              <a:t>２　 級　 　２人</a:t>
            </a:r>
            <a:endParaRPr kumimoji="1" lang="en-US" altLang="ja-JP" dirty="0" smtClean="0">
              <a:ea typeface="ＤＦ特太ゴシック体" pitchFamily="1" charset="-128"/>
            </a:endParaRPr>
          </a:p>
          <a:p>
            <a:r>
              <a:rPr lang="ja-JP" altLang="en-US" dirty="0" smtClean="0">
                <a:ea typeface="ＤＦ特太ゴシック体" pitchFamily="1" charset="-128"/>
              </a:rPr>
              <a:t>準 ２級　 ３３人</a:t>
            </a:r>
            <a:endParaRPr lang="en-US" altLang="ja-JP" dirty="0" smtClean="0">
              <a:ea typeface="ＤＦ特太ゴシック体" pitchFamily="1" charset="-128"/>
            </a:endParaRPr>
          </a:p>
          <a:p>
            <a:r>
              <a:rPr kumimoji="1" lang="ja-JP" altLang="en-US" dirty="0" smtClean="0">
                <a:ea typeface="ＤＦ特太ゴシック体" pitchFamily="1" charset="-128"/>
              </a:rPr>
              <a:t>３　 級　 ９６人</a:t>
            </a:r>
            <a:endParaRPr kumimoji="1" lang="ja-JP" altLang="en-US" dirty="0">
              <a:ea typeface="ＤＦ特太ゴシック体" pitchFamily="1" charset="-128"/>
            </a:endParaRPr>
          </a:p>
        </p:txBody>
      </p:sp>
      <p:sp>
        <p:nvSpPr>
          <p:cNvPr id="5" name="正方形/長方形 4"/>
          <p:cNvSpPr/>
          <p:nvPr/>
        </p:nvSpPr>
        <p:spPr>
          <a:xfrm>
            <a:off x="1752600" y="35814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２００</a:t>
            </a:r>
            <a:r>
              <a:rPr lang="ja-JP" altLang="en-US" dirty="0" smtClean="0">
                <a:ea typeface="ＤＦ特太ゴシック体" pitchFamily="1" charset="-128"/>
              </a:rPr>
              <a:t>８</a:t>
            </a:r>
            <a:r>
              <a:rPr kumimoji="1" lang="ja-JP" altLang="en-US" dirty="0" smtClean="0">
                <a:ea typeface="ＤＦ特太ゴシック体" pitchFamily="1" charset="-128"/>
              </a:rPr>
              <a:t>年　　</a:t>
            </a:r>
            <a:endParaRPr kumimoji="1" lang="en-US" altLang="ja-JP" dirty="0" smtClean="0">
              <a:ea typeface="ＤＦ特太ゴシック体" pitchFamily="1" charset="-128"/>
            </a:endParaRPr>
          </a:p>
          <a:p>
            <a:r>
              <a:rPr kumimoji="1" lang="ja-JP" altLang="en-US" dirty="0" smtClean="0">
                <a:ea typeface="ＤＦ特太ゴシック体" pitchFamily="1" charset="-128"/>
              </a:rPr>
              <a:t>２　 級　　９人</a:t>
            </a:r>
            <a:endParaRPr kumimoji="1" lang="en-US" altLang="ja-JP" dirty="0" smtClean="0">
              <a:ea typeface="ＤＦ特太ゴシック体" pitchFamily="1" charset="-128"/>
            </a:endParaRPr>
          </a:p>
          <a:p>
            <a:r>
              <a:rPr lang="ja-JP" altLang="en-US" dirty="0" smtClean="0">
                <a:ea typeface="ＤＦ特太ゴシック体" pitchFamily="1" charset="-128"/>
              </a:rPr>
              <a:t>準２ 級　３３人</a:t>
            </a:r>
            <a:endParaRPr lang="en-US" altLang="ja-JP" dirty="0" smtClean="0">
              <a:ea typeface="ＤＦ特太ゴシック体" pitchFamily="1" charset="-128"/>
            </a:endParaRPr>
          </a:p>
          <a:p>
            <a:r>
              <a:rPr kumimoji="1" lang="ja-JP" altLang="en-US" dirty="0" smtClean="0">
                <a:ea typeface="ＤＦ特太ゴシック体" pitchFamily="1" charset="-128"/>
              </a:rPr>
              <a:t>３　 級１０１人</a:t>
            </a:r>
            <a:endParaRPr kumimoji="1" lang="ja-JP" altLang="en-US" dirty="0">
              <a:ea typeface="ＤＦ特太ゴシック体" pitchFamily="1" charset="-128"/>
            </a:endParaRPr>
          </a:p>
        </p:txBody>
      </p:sp>
      <p:sp>
        <p:nvSpPr>
          <p:cNvPr id="6" name="正方形/長方形 5"/>
          <p:cNvSpPr/>
          <p:nvPr/>
        </p:nvSpPr>
        <p:spPr>
          <a:xfrm>
            <a:off x="1752600" y="4876800"/>
            <a:ext cx="2057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２００</a:t>
            </a:r>
            <a:r>
              <a:rPr lang="ja-JP" altLang="en-US" dirty="0" smtClean="0">
                <a:ea typeface="ＤＦ特太ゴシック体" pitchFamily="1" charset="-128"/>
              </a:rPr>
              <a:t>９</a:t>
            </a:r>
            <a:r>
              <a:rPr kumimoji="1" lang="ja-JP" altLang="en-US" dirty="0" smtClean="0">
                <a:ea typeface="ＤＦ特太ゴシック体" pitchFamily="1" charset="-128"/>
              </a:rPr>
              <a:t>年　　</a:t>
            </a:r>
            <a:endParaRPr kumimoji="1" lang="en-US" altLang="ja-JP" dirty="0" smtClean="0">
              <a:ea typeface="ＤＦ特太ゴシック体" pitchFamily="1" charset="-128"/>
            </a:endParaRPr>
          </a:p>
          <a:p>
            <a:r>
              <a:rPr kumimoji="1" lang="ja-JP" altLang="en-US" dirty="0" smtClean="0">
                <a:ea typeface="ＤＦ特太ゴシック体" pitchFamily="1" charset="-128"/>
              </a:rPr>
              <a:t>２　 級　　 ３人</a:t>
            </a:r>
            <a:endParaRPr kumimoji="1" lang="en-US" altLang="ja-JP" dirty="0" smtClean="0">
              <a:ea typeface="ＤＦ特太ゴシック体" pitchFamily="1" charset="-128"/>
            </a:endParaRPr>
          </a:p>
          <a:p>
            <a:r>
              <a:rPr lang="ja-JP" altLang="en-US" dirty="0" smtClean="0">
                <a:ea typeface="ＤＦ特太ゴシック体" pitchFamily="1" charset="-128"/>
              </a:rPr>
              <a:t>準２ 級　 ３４人</a:t>
            </a:r>
            <a:endParaRPr lang="en-US" altLang="ja-JP" dirty="0" smtClean="0">
              <a:ea typeface="ＤＦ特太ゴシック体" pitchFamily="1" charset="-128"/>
            </a:endParaRPr>
          </a:p>
          <a:p>
            <a:r>
              <a:rPr kumimoji="1" lang="ja-JP" altLang="en-US" dirty="0" smtClean="0">
                <a:ea typeface="ＤＦ特太ゴシック体" pitchFamily="1" charset="-128"/>
              </a:rPr>
              <a:t>３　 級　 ８３人</a:t>
            </a:r>
            <a:endParaRPr kumimoji="1" lang="ja-JP" altLang="en-US" dirty="0">
              <a:ea typeface="ＤＦ特太ゴシック体" pitchFamily="1" charset="-128"/>
            </a:endParaRPr>
          </a:p>
        </p:txBody>
      </p:sp>
      <p:sp>
        <p:nvSpPr>
          <p:cNvPr id="7" name="正方形/長方形 6"/>
          <p:cNvSpPr/>
          <p:nvPr/>
        </p:nvSpPr>
        <p:spPr>
          <a:xfrm>
            <a:off x="4876800" y="2286000"/>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２０１０年　　</a:t>
            </a:r>
            <a:endParaRPr kumimoji="1" lang="en-US" altLang="ja-JP" dirty="0" smtClean="0">
              <a:ea typeface="ＤＦ特太ゴシック体" pitchFamily="1" charset="-128"/>
            </a:endParaRPr>
          </a:p>
          <a:p>
            <a:r>
              <a:rPr kumimoji="1" lang="ja-JP" altLang="en-US" dirty="0" smtClean="0">
                <a:ea typeface="ＤＦ特太ゴシック体" pitchFamily="1" charset="-128"/>
              </a:rPr>
              <a:t>２　 級   </a:t>
            </a:r>
            <a:r>
              <a:rPr lang="ja-JP" altLang="en-US" dirty="0" smtClean="0">
                <a:ea typeface="ＤＦ特太ゴシック体" pitchFamily="1" charset="-128"/>
              </a:rPr>
              <a:t>１２</a:t>
            </a:r>
            <a:r>
              <a:rPr kumimoji="1" lang="ja-JP" altLang="en-US" dirty="0" smtClean="0">
                <a:ea typeface="ＤＦ特太ゴシック体" pitchFamily="1" charset="-128"/>
              </a:rPr>
              <a:t>人</a:t>
            </a:r>
            <a:endParaRPr kumimoji="1" lang="en-US" altLang="ja-JP" dirty="0" smtClean="0">
              <a:ea typeface="ＤＦ特太ゴシック体" pitchFamily="1" charset="-128"/>
            </a:endParaRPr>
          </a:p>
          <a:p>
            <a:r>
              <a:rPr lang="ja-JP" altLang="en-US" dirty="0" smtClean="0">
                <a:ea typeface="ＤＦ特太ゴシック体" pitchFamily="1" charset="-128"/>
              </a:rPr>
              <a:t>準２ 級   ４４人</a:t>
            </a:r>
            <a:endParaRPr lang="en-US" altLang="ja-JP" dirty="0" smtClean="0">
              <a:ea typeface="ＤＦ特太ゴシック体" pitchFamily="1" charset="-128"/>
            </a:endParaRPr>
          </a:p>
          <a:p>
            <a:r>
              <a:rPr kumimoji="1" lang="ja-JP" altLang="en-US" dirty="0" smtClean="0">
                <a:ea typeface="ＤＦ特太ゴシック体" pitchFamily="1" charset="-128"/>
              </a:rPr>
              <a:t>３　 級 </a:t>
            </a:r>
            <a:r>
              <a:rPr lang="ja-JP" altLang="en-US" dirty="0" smtClean="0">
                <a:ea typeface="ＤＦ特太ゴシック体" pitchFamily="1" charset="-128"/>
              </a:rPr>
              <a:t>１２０</a:t>
            </a:r>
            <a:r>
              <a:rPr kumimoji="1" lang="ja-JP" altLang="en-US" dirty="0" smtClean="0">
                <a:ea typeface="ＤＦ特太ゴシック体" pitchFamily="1" charset="-128"/>
              </a:rPr>
              <a:t>人</a:t>
            </a:r>
            <a:endParaRPr kumimoji="1" lang="ja-JP" altLang="en-US" dirty="0">
              <a:ea typeface="ＤＦ特太ゴシック体" pitchFamily="1" charset="-128"/>
            </a:endParaRPr>
          </a:p>
        </p:txBody>
      </p:sp>
      <p:sp>
        <p:nvSpPr>
          <p:cNvPr id="8" name="正方形/長方形 7"/>
          <p:cNvSpPr/>
          <p:nvPr/>
        </p:nvSpPr>
        <p:spPr>
          <a:xfrm>
            <a:off x="4876800" y="3581400"/>
            <a:ext cx="22860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２０１</a:t>
            </a:r>
            <a:r>
              <a:rPr lang="ja-JP" altLang="en-US" dirty="0" smtClean="0">
                <a:ea typeface="ＤＦ特太ゴシック体" pitchFamily="1" charset="-128"/>
              </a:rPr>
              <a:t>１</a:t>
            </a:r>
            <a:r>
              <a:rPr kumimoji="1" lang="ja-JP" altLang="en-US" dirty="0" smtClean="0">
                <a:ea typeface="ＤＦ特太ゴシック体" pitchFamily="1" charset="-128"/>
              </a:rPr>
              <a:t>年　　</a:t>
            </a:r>
            <a:endParaRPr kumimoji="1" lang="en-US" altLang="ja-JP" dirty="0" smtClean="0">
              <a:ea typeface="ＤＦ特太ゴシック体" pitchFamily="1" charset="-128"/>
            </a:endParaRPr>
          </a:p>
          <a:p>
            <a:r>
              <a:rPr kumimoji="1" lang="ja-JP" altLang="en-US" dirty="0" smtClean="0">
                <a:ea typeface="ＤＦ特太ゴシック体" pitchFamily="1" charset="-128"/>
              </a:rPr>
              <a:t>２　 級　　６人</a:t>
            </a:r>
            <a:endParaRPr kumimoji="1" lang="en-US" altLang="ja-JP" dirty="0" smtClean="0">
              <a:ea typeface="ＤＦ特太ゴシック体" pitchFamily="1" charset="-128"/>
            </a:endParaRPr>
          </a:p>
          <a:p>
            <a:r>
              <a:rPr lang="ja-JP" altLang="en-US" dirty="0" smtClean="0">
                <a:ea typeface="ＤＦ特太ゴシック体" pitchFamily="1" charset="-128"/>
              </a:rPr>
              <a:t>準２ 級　</a:t>
            </a:r>
            <a:r>
              <a:rPr lang="ja-JP" altLang="en-US" dirty="0" smtClean="0">
                <a:solidFill>
                  <a:srgbClr val="FF0000"/>
                </a:solidFill>
                <a:ea typeface="ＤＦ特太ゴシック体" pitchFamily="1" charset="-128"/>
              </a:rPr>
              <a:t>８３</a:t>
            </a:r>
            <a:r>
              <a:rPr lang="ja-JP" altLang="en-US" dirty="0" smtClean="0">
                <a:ea typeface="ＤＦ特太ゴシック体" pitchFamily="1" charset="-128"/>
              </a:rPr>
              <a:t>人</a:t>
            </a:r>
            <a:endParaRPr lang="en-US" altLang="ja-JP" dirty="0" smtClean="0">
              <a:ea typeface="ＤＦ特太ゴシック体" pitchFamily="1" charset="-128"/>
            </a:endParaRPr>
          </a:p>
          <a:p>
            <a:r>
              <a:rPr kumimoji="1" lang="ja-JP" altLang="en-US" dirty="0" smtClean="0">
                <a:ea typeface="ＤＦ特太ゴシック体" pitchFamily="1" charset="-128"/>
              </a:rPr>
              <a:t>３　 級　９４人</a:t>
            </a:r>
            <a:endParaRPr kumimoji="1" lang="ja-JP" altLang="en-US" dirty="0">
              <a:ea typeface="ＤＦ特太ゴシック体" pitchFamily="1" charset="-128"/>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1237488"/>
          </a:xfrm>
        </p:spPr>
        <p:txBody>
          <a:bodyPr/>
          <a:lstStyle/>
          <a:p>
            <a:r>
              <a:rPr kumimoji="1" lang="en-US" altLang="ja-JP" dirty="0" smtClean="0">
                <a:latin typeface="HG丸ｺﾞｼｯｸM-PRO" pitchFamily="50" charset="-128"/>
                <a:ea typeface="HG丸ｺﾞｼｯｸM-PRO" pitchFamily="50" charset="-128"/>
              </a:rPr>
              <a:t>GTEC  </a:t>
            </a:r>
            <a:r>
              <a:rPr kumimoji="1" lang="ja-JP" altLang="en-US" dirty="0" smtClean="0">
                <a:latin typeface="HG丸ｺﾞｼｯｸM-PRO" pitchFamily="50" charset="-128"/>
                <a:ea typeface="HG丸ｺﾞｼｯｸM-PRO" pitchFamily="50" charset="-128"/>
              </a:rPr>
              <a:t>英語力の推移</a:t>
            </a:r>
            <a:endParaRPr kumimoji="1" lang="ja-JP" altLang="en-US" dirty="0">
              <a:latin typeface="HG丸ｺﾞｼｯｸM-PRO" pitchFamily="50" charset="-128"/>
              <a:ea typeface="HG丸ｺﾞｼｯｸM-PRO" pitchFamily="50" charset="-128"/>
            </a:endParaRPr>
          </a:p>
        </p:txBody>
      </p:sp>
      <p:graphicFrame>
        <p:nvGraphicFramePr>
          <p:cNvPr id="7" name="コンテンツ プレースホルダ 6"/>
          <p:cNvGraphicFramePr>
            <a:graphicFrameLocks noGrp="1"/>
          </p:cNvGraphicFramePr>
          <p:nvPr>
            <p:ph idx="1"/>
          </p:nvPr>
        </p:nvGraphicFramePr>
        <p:xfrm>
          <a:off x="-2" y="1524006"/>
          <a:ext cx="8305800" cy="4653750"/>
        </p:xfrm>
        <a:graphic>
          <a:graphicData uri="http://schemas.openxmlformats.org/drawingml/2006/table">
            <a:tbl>
              <a:tblPr/>
              <a:tblGrid>
                <a:gridCol w="804508"/>
                <a:gridCol w="1013083"/>
                <a:gridCol w="923694"/>
                <a:gridCol w="968390"/>
                <a:gridCol w="968390"/>
                <a:gridCol w="923694"/>
                <a:gridCol w="927419"/>
                <a:gridCol w="972114"/>
                <a:gridCol w="804508"/>
              </a:tblGrid>
              <a:tr h="186150">
                <a:tc>
                  <a:txBody>
                    <a:bodyPr/>
                    <a:lstStyle/>
                    <a:p>
                      <a:pPr algn="l" fontAlgn="ctr"/>
                      <a:endParaRPr lang="ja-JP" altLang="en-US" sz="11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１年生７月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１年生１２月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２年生７月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２年生１２月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３年生７月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３年生１２月</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latin typeface="ＭＳ Ｐゴシック"/>
                        </a:rPr>
                        <a:t>現１年生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FF0000"/>
                          </a:solidFill>
                          <a:latin typeface="ＭＳ Ｐゴシック"/>
                        </a:rPr>
                        <a:t>307.7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FF0000"/>
                          </a:solidFill>
                          <a:latin typeface="ＭＳ Ｐゴシック"/>
                        </a:rPr>
                        <a:t>313.1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latin typeface="ＭＳ Ｐゴシック"/>
                        </a:rPr>
                        <a:t>現２年生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70C0"/>
                          </a:solidFill>
                          <a:latin typeface="ＭＳ Ｐゴシック"/>
                        </a:rPr>
                        <a:t>288.1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70C0"/>
                          </a:solidFill>
                          <a:latin typeface="ＭＳ Ｐゴシック"/>
                        </a:rPr>
                        <a:t>318.3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70C0"/>
                          </a:solidFill>
                          <a:latin typeface="ＭＳ Ｐゴシック"/>
                        </a:rPr>
                        <a:t>396.7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70C0"/>
                          </a:solidFill>
                          <a:latin typeface="ＭＳ Ｐゴシック"/>
                        </a:rPr>
                        <a:t>442.1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latin typeface="ＭＳ Ｐゴシック"/>
                        </a:rPr>
                        <a:t>現３年生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6600"/>
                          </a:solidFill>
                          <a:latin typeface="ＭＳ Ｐゴシック"/>
                        </a:rPr>
                        <a:t>314.9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6600"/>
                          </a:solidFill>
                          <a:latin typeface="ＭＳ Ｐゴシック"/>
                        </a:rPr>
                        <a:t>346.6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6600"/>
                          </a:solidFill>
                          <a:latin typeface="ＭＳ Ｐゴシック"/>
                        </a:rPr>
                        <a:t>380.2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6600"/>
                          </a:solidFill>
                          <a:latin typeface="ＭＳ Ｐゴシック"/>
                        </a:rPr>
                        <a:t>413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6600"/>
                          </a:solidFill>
                          <a:latin typeface="ＭＳ Ｐゴシック"/>
                        </a:rPr>
                        <a:t>451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6600"/>
                          </a:solidFill>
                          <a:latin typeface="ＭＳ Ｐゴシック"/>
                        </a:rPr>
                        <a:t>479.6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1100" b="0" i="0" u="none" strike="noStrike">
                          <a:solidFill>
                            <a:srgbClr val="000000"/>
                          </a:solidFill>
                          <a:latin typeface="ＭＳ Ｐゴシック"/>
                        </a:rPr>
                        <a:t>２０１０年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latin typeface="ＭＳ Ｐゴシック"/>
                        </a:rPr>
                        <a:t>311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latin typeface="ＭＳ Ｐゴシック"/>
                        </a:rPr>
                        <a:t>358.5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latin typeface="ＭＳ Ｐゴシック"/>
                        </a:rPr>
                        <a:t>378.3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latin typeface="ＭＳ Ｐゴシック"/>
                        </a:rPr>
                        <a:t>396.8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latin typeface="ＭＳ Ｐゴシック"/>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a:solidFill>
                            <a:srgbClr val="000000"/>
                          </a:solidFill>
                          <a:latin typeface="ＭＳ Ｐゴシック"/>
                        </a:rPr>
                        <a:t>472.2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rowSpan="17" gridSpan="8">
                  <a:txBody>
                    <a:bodyPr/>
                    <a:lstStyle/>
                    <a:p>
                      <a:pPr algn="l" fontAlgn="ctr"/>
                      <a:endParaRPr lang="ja-JP" altLang="en-US" sz="1100" b="0" i="0" u="none" strike="noStrike" dirty="0">
                        <a:solidFill>
                          <a:srgbClr val="000000"/>
                        </a:solidFill>
                        <a:latin typeface="ＭＳ Ｐゴシック"/>
                      </a:endParaRPr>
                    </a:p>
                  </a:txBody>
                  <a:tcPr marL="0" marR="0" marT="0" marB="0" anchor="ctr">
                    <a:lnL>
                      <a:noFill/>
                    </a:lnL>
                    <a:lnR>
                      <a:noFill/>
                    </a:lnR>
                    <a:lnT>
                      <a:noFill/>
                    </a:lnT>
                    <a:lnB>
                      <a:noFill/>
                    </a:lnB>
                  </a:tcPr>
                </a:tc>
                <a:tc rowSpan="17" hMerge="1">
                  <a:txBody>
                    <a:bodyPr/>
                    <a:lstStyle/>
                    <a:p>
                      <a:endParaRPr kumimoji="1" lang="ja-JP" altLang="en-US"/>
                    </a:p>
                  </a:txBody>
                  <a:tcPr/>
                </a:tc>
                <a:tc rowSpan="17" hMerge="1">
                  <a:txBody>
                    <a:bodyPr/>
                    <a:lstStyle/>
                    <a:p>
                      <a:endParaRPr kumimoji="1" lang="ja-JP" altLang="en-US"/>
                    </a:p>
                  </a:txBody>
                  <a:tcPr/>
                </a:tc>
                <a:tc rowSpan="17" hMerge="1">
                  <a:txBody>
                    <a:bodyPr/>
                    <a:lstStyle/>
                    <a:p>
                      <a:endParaRPr kumimoji="1" lang="ja-JP" altLang="en-US"/>
                    </a:p>
                  </a:txBody>
                  <a:tcPr/>
                </a:tc>
                <a:tc rowSpan="17" hMerge="1">
                  <a:txBody>
                    <a:bodyPr/>
                    <a:lstStyle/>
                    <a:p>
                      <a:endParaRPr kumimoji="1" lang="ja-JP" altLang="en-US"/>
                    </a:p>
                  </a:txBody>
                  <a:tcPr/>
                </a:tc>
                <a:tc rowSpan="17" hMerge="1">
                  <a:txBody>
                    <a:bodyPr/>
                    <a:lstStyle/>
                    <a:p>
                      <a:endParaRPr kumimoji="1" lang="ja-JP" altLang="en-US"/>
                    </a:p>
                  </a:txBody>
                  <a:tcPr/>
                </a:tc>
                <a:tc rowSpan="17" hMerge="1">
                  <a:txBody>
                    <a:bodyPr/>
                    <a:lstStyle/>
                    <a:p>
                      <a:endParaRPr kumimoji="1" lang="ja-JP" altLang="en-US"/>
                    </a:p>
                  </a:txBody>
                  <a:tcPr/>
                </a:tc>
                <a:tc rowSpan="17" h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gridSpan="8"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c hMerge="1" vMerge="1">
                  <a:txBody>
                    <a:bodyPr/>
                    <a:lstStyle/>
                    <a:p>
                      <a:endParaRPr kumimoji="1" lang="ja-JP" altLang="en-US"/>
                    </a:p>
                  </a:txBody>
                  <a:tcPr/>
                </a:tc>
              </a:tr>
              <a:tr h="186150">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dirty="0">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a:solidFill>
                          <a:srgbClr val="000000"/>
                        </a:solidFill>
                        <a:latin typeface="ＭＳ Ｐゴシック"/>
                      </a:endParaRPr>
                    </a:p>
                  </a:txBody>
                  <a:tcPr marL="0" marR="0" marT="0" marB="0" anchor="ctr">
                    <a:lnL>
                      <a:noFill/>
                    </a:lnL>
                    <a:lnR>
                      <a:noFill/>
                    </a:lnR>
                    <a:lnT>
                      <a:noFill/>
                    </a:lnT>
                    <a:lnB>
                      <a:noFill/>
                    </a:lnB>
                  </a:tcPr>
                </a:tc>
                <a:tc>
                  <a:txBody>
                    <a:bodyPr/>
                    <a:lstStyle/>
                    <a:p>
                      <a:pPr algn="l" fontAlgn="ctr"/>
                      <a:endParaRPr lang="ja-JP" altLang="en-US" sz="1100" b="0" i="0" u="none" strike="noStrike" dirty="0">
                        <a:solidFill>
                          <a:srgbClr val="000000"/>
                        </a:solidFill>
                        <a:latin typeface="ＭＳ Ｐゴシック"/>
                      </a:endParaRPr>
                    </a:p>
                  </a:txBody>
                  <a:tcPr marL="0" marR="0" marT="0" marB="0" anchor="ctr">
                    <a:lnL>
                      <a:noFill/>
                    </a:lnL>
                    <a:lnR>
                      <a:noFill/>
                    </a:lnR>
                    <a:lnT>
                      <a:noFill/>
                    </a:lnT>
                    <a:lnB>
                      <a:noFill/>
                    </a:lnB>
                  </a:tcPr>
                </a:tc>
              </a:tr>
            </a:tbl>
          </a:graphicData>
        </a:graphic>
      </p:graphicFrame>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38</a:t>
            </a:fld>
            <a:endParaRPr kumimoji="1" lang="ja-JP" altLang="en-US"/>
          </a:p>
        </p:txBody>
      </p:sp>
      <p:graphicFrame>
        <p:nvGraphicFramePr>
          <p:cNvPr id="8" name="グラフ 7"/>
          <p:cNvGraphicFramePr/>
          <p:nvPr/>
        </p:nvGraphicFramePr>
        <p:xfrm>
          <a:off x="-1066800" y="2133600"/>
          <a:ext cx="929640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ＧＴＥＣ　分析　（普通科）</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006600"/>
            </a:solidFill>
          </a:ln>
        </p:spPr>
        <p:txBody>
          <a:bodyPr>
            <a:normAutofit fontScale="92500" lnSpcReduction="10000"/>
          </a:bodyPr>
          <a:lstStyle/>
          <a:p>
            <a:pPr>
              <a:buNone/>
            </a:pPr>
            <a:r>
              <a:rPr kumimoji="1" lang="ja-JP" altLang="en-US" dirty="0" smtClean="0">
                <a:latin typeface="HG丸ｺﾞｼｯｸM-PRO" pitchFamily="50" charset="-128"/>
                <a:ea typeface="HG丸ｺﾞｼｯｸM-PRO" pitchFamily="50" charset="-128"/>
              </a:rPr>
              <a:t>３年間でのスコアの伸びが１６０点以上</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（全国平均は約６０点）</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特に１年１２月から２年７月の伸びが大きい</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１年次のスコアは全国平均から－１００</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２年～３年次で全国平均を超える（ここ３年で）</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pPr>
              <a:buNone/>
            </a:pPr>
            <a:r>
              <a:rPr lang="ja-JP" altLang="en-US" dirty="0" smtClean="0">
                <a:solidFill>
                  <a:srgbClr val="FF0000"/>
                </a:solidFill>
                <a:latin typeface="HG丸ｺﾞｼｯｸM-PRO" pitchFamily="50" charset="-128"/>
                <a:ea typeface="HG丸ｺﾞｼｯｸM-PRO" pitchFamily="50" charset="-128"/>
              </a:rPr>
              <a:t>ＰＤＣＡサイクルによる指導改善で成果</a:t>
            </a:r>
            <a:endParaRPr kumimoji="1" lang="ja-JP" altLang="en-US" dirty="0">
              <a:solidFill>
                <a:srgbClr val="FF0000"/>
              </a:solid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39</a:t>
            </a:fld>
            <a:endParaRPr kumimoji="1" lang="ja-JP" alt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4800"/>
            <a:ext cx="8229600" cy="1600200"/>
          </a:xfrm>
        </p:spPr>
        <p:txBody>
          <a:bodyPr>
            <a:normAutofit fontScale="90000"/>
          </a:bodyPr>
          <a:lstStyle/>
          <a:p>
            <a:r>
              <a:rPr lang="ja-JP" altLang="en-US" u="dbl" dirty="0" smtClean="0">
                <a:latin typeface="HG丸ｺﾞｼｯｸM-PRO" pitchFamily="50" charset="-128"/>
                <a:ea typeface="HG丸ｺﾞｼｯｸM-PRO" pitchFamily="50" charset="-128"/>
              </a:rPr>
              <a:t>１　滝川西高校の英語教育の概要</a:t>
            </a:r>
            <a:r>
              <a:rPr lang="en-US" altLang="ja-JP" dirty="0" smtClean="0">
                <a:latin typeface="HG丸ｺﾞｼｯｸM-PRO" pitchFamily="50" charset="-128"/>
                <a:ea typeface="HG丸ｺﾞｼｯｸM-PRO" pitchFamily="50" charset="-128"/>
              </a:rPr>
              <a:t/>
            </a:r>
            <a:br>
              <a:rPr lang="en-US" altLang="ja-JP" dirty="0" smtClean="0">
                <a:latin typeface="HG丸ｺﾞｼｯｸM-PRO" pitchFamily="50" charset="-128"/>
                <a:ea typeface="HG丸ｺﾞｼｯｸM-PRO" pitchFamily="50" charset="-128"/>
              </a:rPr>
            </a:b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371600"/>
            <a:ext cx="8229600" cy="5202936"/>
          </a:xfrm>
        </p:spPr>
        <p:txBody>
          <a:bodyPr>
            <a:normAutofit/>
          </a:bodyPr>
          <a:lstStyle/>
          <a:p>
            <a:pPr>
              <a:buNone/>
            </a:pPr>
            <a:r>
              <a:rPr kumimoji="1" lang="ja-JP" altLang="en-US" sz="2000" dirty="0" smtClean="0">
                <a:solidFill>
                  <a:srgbClr val="002060"/>
                </a:solidFill>
                <a:latin typeface="HG丸ｺﾞｼｯｸM-PRO" pitchFamily="50" charset="-128"/>
                <a:ea typeface="HG丸ｺﾞｼｯｸM-PRO" pitchFamily="50" charset="-128"/>
              </a:rPr>
              <a:t>２００７～２００９　</a:t>
            </a:r>
            <a:endParaRPr kumimoji="1" lang="en-US" altLang="ja-JP" sz="2000" dirty="0" smtClean="0">
              <a:solidFill>
                <a:srgbClr val="002060"/>
              </a:solidFill>
              <a:latin typeface="HG丸ｺﾞｼｯｸM-PRO" pitchFamily="50" charset="-128"/>
              <a:ea typeface="HG丸ｺﾞｼｯｸM-PRO" pitchFamily="50" charset="-128"/>
            </a:endParaRPr>
          </a:p>
          <a:p>
            <a:pPr>
              <a:buNone/>
            </a:pPr>
            <a:r>
              <a:rPr lang="en-US" altLang="ja-JP" sz="2000" dirty="0" smtClean="0">
                <a:solidFill>
                  <a:srgbClr val="002060"/>
                </a:solidFill>
                <a:latin typeface="HG丸ｺﾞｼｯｸM-PRO" pitchFamily="50" charset="-128"/>
                <a:ea typeface="HG丸ｺﾞｼｯｸM-PRO" pitchFamily="50" charset="-128"/>
              </a:rPr>
              <a:t>           SELHI</a:t>
            </a:r>
            <a:r>
              <a:rPr kumimoji="1" lang="ja-JP" altLang="en-US" sz="2000" dirty="0" smtClean="0">
                <a:solidFill>
                  <a:srgbClr val="002060"/>
                </a:solidFill>
                <a:latin typeface="HG丸ｺﾞｼｯｸM-PRO" pitchFamily="50" charset="-128"/>
                <a:ea typeface="HG丸ｺﾞｼｯｸM-PRO" pitchFamily="50" charset="-128"/>
              </a:rPr>
              <a:t>指定（文科省指定）</a:t>
            </a:r>
            <a:endParaRPr kumimoji="1" lang="en-US" altLang="ja-JP" sz="2000" dirty="0" smtClean="0">
              <a:solidFill>
                <a:srgbClr val="002060"/>
              </a:solidFill>
              <a:latin typeface="HG丸ｺﾞｼｯｸM-PRO" pitchFamily="50" charset="-128"/>
              <a:ea typeface="HG丸ｺﾞｼｯｸM-PRO" pitchFamily="50" charset="-128"/>
            </a:endParaRPr>
          </a:p>
          <a:p>
            <a:pPr>
              <a:buNone/>
            </a:pPr>
            <a:endParaRPr lang="en-US" altLang="ja-JP" sz="2000" dirty="0" smtClean="0">
              <a:solidFill>
                <a:srgbClr val="FF0066"/>
              </a:solidFill>
              <a:latin typeface="HG丸ｺﾞｼｯｸM-PRO" pitchFamily="50" charset="-128"/>
              <a:ea typeface="HG丸ｺﾞｼｯｸM-PRO" pitchFamily="50" charset="-128"/>
            </a:endParaRPr>
          </a:p>
          <a:p>
            <a:pPr>
              <a:buNone/>
            </a:pPr>
            <a:r>
              <a:rPr lang="ja-JP" altLang="en-US" sz="2000" dirty="0" smtClean="0">
                <a:solidFill>
                  <a:srgbClr val="FF0066"/>
                </a:solidFill>
                <a:latin typeface="HG丸ｺﾞｼｯｸM-PRO" pitchFamily="50" charset="-128"/>
                <a:ea typeface="HG丸ｺﾞｼｯｸM-PRO" pitchFamily="50" charset="-128"/>
              </a:rPr>
              <a:t>２０１０～２０１１　</a:t>
            </a:r>
            <a:endParaRPr lang="en-US" altLang="ja-JP" sz="2000" dirty="0" smtClean="0">
              <a:solidFill>
                <a:srgbClr val="FF0066"/>
              </a:solidFill>
              <a:latin typeface="HG丸ｺﾞｼｯｸM-PRO" pitchFamily="50" charset="-128"/>
              <a:ea typeface="HG丸ｺﾞｼｯｸM-PRO" pitchFamily="50" charset="-128"/>
            </a:endParaRPr>
          </a:p>
          <a:p>
            <a:pPr>
              <a:buNone/>
            </a:pPr>
            <a:r>
              <a:rPr lang="en-US" altLang="ja-JP" sz="2000" dirty="0" smtClean="0">
                <a:solidFill>
                  <a:srgbClr val="FF0066"/>
                </a:solidFill>
                <a:latin typeface="HG丸ｺﾞｼｯｸM-PRO" pitchFamily="50" charset="-128"/>
                <a:ea typeface="HG丸ｺﾞｼｯｸM-PRO" pitchFamily="50" charset="-128"/>
              </a:rPr>
              <a:t>           Post-SELHI</a:t>
            </a:r>
            <a:r>
              <a:rPr lang="ja-JP" altLang="en-US" sz="2000" dirty="0" smtClean="0">
                <a:solidFill>
                  <a:srgbClr val="FF0066"/>
                </a:solidFill>
                <a:latin typeface="HG丸ｺﾞｼｯｸM-PRO" pitchFamily="50" charset="-128"/>
                <a:ea typeface="HG丸ｺﾞｼｯｸM-PRO" pitchFamily="50" charset="-128"/>
              </a:rPr>
              <a:t>の取組</a:t>
            </a:r>
            <a:endParaRPr kumimoji="1" lang="en-US" altLang="ja-JP" sz="2000" dirty="0" smtClean="0">
              <a:solidFill>
                <a:srgbClr val="FF0066"/>
              </a:solidFill>
              <a:latin typeface="HG丸ｺﾞｼｯｸM-PRO" pitchFamily="50" charset="-128"/>
              <a:ea typeface="HG丸ｺﾞｼｯｸM-PRO" pitchFamily="50" charset="-128"/>
            </a:endParaRPr>
          </a:p>
          <a:p>
            <a:pPr>
              <a:buNone/>
            </a:pPr>
            <a:endParaRPr lang="en-US" altLang="ja-JP" sz="2000" dirty="0" smtClean="0">
              <a:solidFill>
                <a:srgbClr val="FF0000"/>
              </a:solidFill>
              <a:latin typeface="HG丸ｺﾞｼｯｸM-PRO" pitchFamily="50" charset="-128"/>
              <a:ea typeface="HG丸ｺﾞｼｯｸM-PRO" pitchFamily="50" charset="-128"/>
            </a:endParaRPr>
          </a:p>
          <a:p>
            <a:pPr>
              <a:buNone/>
            </a:pPr>
            <a:r>
              <a:rPr lang="ja-JP" altLang="en-US" sz="2000" dirty="0" smtClean="0">
                <a:solidFill>
                  <a:srgbClr val="FF0000"/>
                </a:solidFill>
                <a:latin typeface="HG丸ｺﾞｼｯｸM-PRO" pitchFamily="50" charset="-128"/>
                <a:ea typeface="HG丸ｺﾞｼｯｸM-PRO" pitchFamily="50" charset="-128"/>
              </a:rPr>
              <a:t>２０１２</a:t>
            </a:r>
            <a:endParaRPr lang="en-US" altLang="ja-JP" sz="2000" dirty="0" smtClean="0">
              <a:latin typeface="HG丸ｺﾞｼｯｸM-PRO" pitchFamily="50" charset="-128"/>
              <a:ea typeface="HG丸ｺﾞｼｯｸM-PRO" pitchFamily="50" charset="-128"/>
            </a:endParaRPr>
          </a:p>
          <a:p>
            <a:pPr>
              <a:buNone/>
            </a:pPr>
            <a:r>
              <a:rPr lang="en-US" altLang="ja-JP" sz="2000" dirty="0" smtClean="0">
                <a:solidFill>
                  <a:srgbClr val="FF0000"/>
                </a:solidFill>
                <a:latin typeface="HG丸ｺﾞｼｯｸM-PRO" pitchFamily="50" charset="-128"/>
                <a:ea typeface="HG丸ｺﾞｼｯｸM-PRO" pitchFamily="50" charset="-128"/>
              </a:rPr>
              <a:t>           </a:t>
            </a:r>
            <a:r>
              <a:rPr lang="ja-JP" altLang="en-US" sz="2000" dirty="0" smtClean="0">
                <a:solidFill>
                  <a:srgbClr val="FF0000"/>
                </a:solidFill>
                <a:latin typeface="HG丸ｺﾞｼｯｸM-PRO" pitchFamily="50" charset="-128"/>
                <a:ea typeface="HG丸ｺﾞｼｯｸM-PRO" pitchFamily="50" charset="-128"/>
              </a:rPr>
              <a:t>英語力を強化する指導改善取組拠点校（文科省指定）</a:t>
            </a:r>
            <a:endParaRPr lang="en-US" altLang="ja-JP" sz="2000" dirty="0" smtClean="0">
              <a:solidFill>
                <a:srgbClr val="FF0000"/>
              </a:solidFill>
              <a:latin typeface="HG丸ｺﾞｼｯｸM-PRO" pitchFamily="50" charset="-128"/>
              <a:ea typeface="HG丸ｺﾞｼｯｸM-PRO" pitchFamily="50" charset="-128"/>
            </a:endParaRPr>
          </a:p>
          <a:p>
            <a:pPr>
              <a:buNone/>
            </a:pPr>
            <a:endParaRPr kumimoji="1" lang="en-US" altLang="ja-JP" sz="2000" dirty="0" smtClean="0">
              <a:solidFill>
                <a:srgbClr val="006600"/>
              </a:solidFill>
              <a:latin typeface="HG丸ｺﾞｼｯｸM-PRO" pitchFamily="50" charset="-128"/>
              <a:ea typeface="HG丸ｺﾞｼｯｸM-PRO" pitchFamily="50" charset="-128"/>
            </a:endParaRPr>
          </a:p>
          <a:p>
            <a:pPr>
              <a:buNone/>
            </a:pPr>
            <a:r>
              <a:rPr kumimoji="1" lang="ja-JP" altLang="en-US" sz="2000" dirty="0" smtClean="0">
                <a:solidFill>
                  <a:srgbClr val="006600"/>
                </a:solidFill>
                <a:latin typeface="HG丸ｺﾞｼｯｸM-PRO" pitchFamily="50" charset="-128"/>
                <a:ea typeface="HG丸ｺﾞｼｯｸM-PRO" pitchFamily="50" charset="-128"/>
              </a:rPr>
              <a:t>２０１３～</a:t>
            </a:r>
            <a:r>
              <a:rPr lang="ja-JP" altLang="en-US" sz="2000" dirty="0" smtClean="0">
                <a:solidFill>
                  <a:srgbClr val="006600"/>
                </a:solidFill>
                <a:latin typeface="HG丸ｺﾞｼｯｸM-PRO" pitchFamily="50" charset="-128"/>
                <a:ea typeface="HG丸ｺﾞｼｯｸM-PRO" pitchFamily="50" charset="-128"/>
              </a:rPr>
              <a:t>２０１４</a:t>
            </a:r>
            <a:r>
              <a:rPr kumimoji="1" lang="ja-JP" altLang="en-US" sz="2000" dirty="0" smtClean="0">
                <a:solidFill>
                  <a:srgbClr val="006600"/>
                </a:solidFill>
                <a:latin typeface="HG丸ｺﾞｼｯｸM-PRO" pitchFamily="50" charset="-128"/>
                <a:ea typeface="HG丸ｺﾞｼｯｸM-PRO" pitchFamily="50" charset="-128"/>
              </a:rPr>
              <a:t>　</a:t>
            </a:r>
            <a:endParaRPr kumimoji="1" lang="en-US" altLang="ja-JP" sz="2000" dirty="0" smtClean="0">
              <a:solidFill>
                <a:srgbClr val="006600"/>
              </a:solidFill>
              <a:latin typeface="HG丸ｺﾞｼｯｸM-PRO" pitchFamily="50" charset="-128"/>
              <a:ea typeface="HG丸ｺﾞｼｯｸM-PRO" pitchFamily="50" charset="-128"/>
            </a:endParaRPr>
          </a:p>
          <a:p>
            <a:pPr>
              <a:buNone/>
            </a:pPr>
            <a:r>
              <a:rPr lang="ja-JP" altLang="en-US" sz="2000" dirty="0" smtClean="0">
                <a:solidFill>
                  <a:srgbClr val="006600"/>
                </a:solidFill>
                <a:latin typeface="HG丸ｺﾞｼｯｸM-PRO" pitchFamily="50" charset="-128"/>
                <a:ea typeface="HG丸ｺﾞｼｯｸM-PRO" pitchFamily="50" charset="-128"/>
              </a:rPr>
              <a:t>　　　  </a:t>
            </a:r>
            <a:r>
              <a:rPr kumimoji="1" lang="ja-JP" altLang="en-US" sz="2000" dirty="0" smtClean="0">
                <a:solidFill>
                  <a:srgbClr val="006600"/>
                </a:solidFill>
                <a:latin typeface="HG丸ｺﾞｼｯｸM-PRO" pitchFamily="50" charset="-128"/>
                <a:ea typeface="HG丸ｺﾞｼｯｸM-PRO" pitchFamily="50" charset="-128"/>
              </a:rPr>
              <a:t>英語によるコミュニケーション能力・</a:t>
            </a:r>
            <a:endParaRPr kumimoji="1" lang="en-US" altLang="ja-JP" sz="2000" dirty="0" smtClean="0">
              <a:solidFill>
                <a:srgbClr val="006600"/>
              </a:solidFill>
              <a:latin typeface="HG丸ｺﾞｼｯｸM-PRO" pitchFamily="50" charset="-128"/>
              <a:ea typeface="HG丸ｺﾞｼｯｸM-PRO" pitchFamily="50" charset="-128"/>
            </a:endParaRPr>
          </a:p>
          <a:p>
            <a:pPr>
              <a:buNone/>
            </a:pPr>
            <a:r>
              <a:rPr lang="en-US" altLang="ja-JP" sz="2000" dirty="0" smtClean="0">
                <a:solidFill>
                  <a:srgbClr val="006600"/>
                </a:solidFill>
                <a:latin typeface="HG丸ｺﾞｼｯｸM-PRO" pitchFamily="50" charset="-128"/>
                <a:ea typeface="HG丸ｺﾞｼｯｸM-PRO" pitchFamily="50" charset="-128"/>
              </a:rPr>
              <a:t>           </a:t>
            </a:r>
            <a:r>
              <a:rPr kumimoji="1" lang="ja-JP" altLang="en-US" sz="2000" dirty="0" smtClean="0">
                <a:solidFill>
                  <a:srgbClr val="006600"/>
                </a:solidFill>
                <a:latin typeface="HG丸ｺﾞｼｯｸM-PRO" pitchFamily="50" charset="-128"/>
                <a:ea typeface="HG丸ｺﾞｼｯｸM-PRO" pitchFamily="50" charset="-128"/>
              </a:rPr>
              <a:t>論理的思考力を強化する指導改善の</a:t>
            </a:r>
            <a:r>
              <a:rPr lang="ja-JP" altLang="en-US" sz="2000" dirty="0" smtClean="0">
                <a:solidFill>
                  <a:srgbClr val="006600"/>
                </a:solidFill>
                <a:latin typeface="HG丸ｺﾞｼｯｸM-PRO" pitchFamily="50" charset="-128"/>
                <a:ea typeface="HG丸ｺﾞｼｯｸM-PRO" pitchFamily="50" charset="-128"/>
              </a:rPr>
              <a:t>取組</a:t>
            </a:r>
            <a:r>
              <a:rPr kumimoji="1" lang="ja-JP" altLang="en-US" sz="2000" dirty="0" smtClean="0">
                <a:solidFill>
                  <a:srgbClr val="006600"/>
                </a:solidFill>
                <a:latin typeface="HG丸ｺﾞｼｯｸM-PRO" pitchFamily="50" charset="-128"/>
                <a:ea typeface="HG丸ｺﾞｼｯｸM-PRO" pitchFamily="50" charset="-128"/>
              </a:rPr>
              <a:t>拠点校（文科省指定）</a:t>
            </a:r>
            <a:endParaRPr kumimoji="1" lang="en-US" altLang="ja-JP" sz="2000" dirty="0" smtClean="0">
              <a:solidFill>
                <a:srgbClr val="006600"/>
              </a:solidFill>
              <a:latin typeface="HG丸ｺﾞｼｯｸM-PRO" pitchFamily="50" charset="-128"/>
              <a:ea typeface="HG丸ｺﾞｼｯｸM-PRO" pitchFamily="50" charset="-128"/>
            </a:endParaRPr>
          </a:p>
          <a:p>
            <a:endParaRPr kumimoji="1" lang="ja-JP" altLang="en-US" sz="2000"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4</a:t>
            </a:fld>
            <a:endParaRPr kumimoji="1" lang="ja-JP" alt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HG丸ｺﾞｼｯｸM-PRO" pitchFamily="50" charset="-128"/>
                <a:ea typeface="HG丸ｺﾞｼｯｸM-PRO" pitchFamily="50" charset="-128"/>
              </a:rPr>
              <a:t>ＧＴＥＣ　分析　（ビジネス科）</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006600"/>
            </a:solidFill>
          </a:ln>
        </p:spPr>
        <p:txBody>
          <a:bodyPr>
            <a:normAutofit fontScale="77500" lnSpcReduction="20000"/>
          </a:bodyPr>
          <a:lstStyle/>
          <a:p>
            <a:pPr>
              <a:buNone/>
            </a:pPr>
            <a:r>
              <a:rPr lang="ja-JP" altLang="en-US" sz="4000" dirty="0" smtClean="0">
                <a:latin typeface="HG丸ｺﾞｼｯｸM-PRO" pitchFamily="50" charset="-128"/>
                <a:ea typeface="HG丸ｺﾞｼｯｸM-PRO" pitchFamily="50" charset="-128"/>
              </a:rPr>
              <a:t>今年度よりビジネス科もＧＴＥＣ受検</a:t>
            </a:r>
            <a:endParaRPr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（普通科は７年　ビジネス科はまだ１年）　</a:t>
            </a:r>
            <a:endParaRPr lang="en-US" altLang="ja-JP" sz="4000" dirty="0" smtClean="0">
              <a:latin typeface="HG丸ｺﾞｼｯｸM-PRO" pitchFamily="50" charset="-128"/>
              <a:ea typeface="HG丸ｺﾞｼｯｸM-PRO" pitchFamily="50" charset="-128"/>
            </a:endParaRPr>
          </a:p>
          <a:p>
            <a:pPr>
              <a:buNone/>
            </a:pPr>
            <a:endParaRPr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本校</a:t>
            </a:r>
            <a:r>
              <a:rPr kumimoji="1" lang="ja-JP" altLang="en-US" sz="4000" dirty="0" smtClean="0">
                <a:latin typeface="HG丸ｺﾞｼｯｸM-PRO" pitchFamily="50" charset="-128"/>
                <a:ea typeface="HG丸ｺﾞｼｯｸM-PRO" pitchFamily="50" charset="-128"/>
              </a:rPr>
              <a:t>ビジネス科（商業科）の英語力の実態</a:t>
            </a:r>
            <a:endParaRPr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　　　　　　　　↓</a:t>
            </a:r>
            <a:endParaRPr kumimoji="1"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　　　１年生では２９０点程度</a:t>
            </a:r>
            <a:endParaRPr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　　　３年生では３５０点程度</a:t>
            </a:r>
            <a:endParaRPr kumimoji="1"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　　　　　　　　↓</a:t>
            </a:r>
            <a:endParaRPr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　　　　　</a:t>
            </a:r>
            <a:r>
              <a:rPr kumimoji="1" lang="ja-JP" altLang="en-US" sz="4000" dirty="0" smtClean="0">
                <a:solidFill>
                  <a:srgbClr val="FF0000"/>
                </a:solidFill>
                <a:latin typeface="HG丸ｺﾞｼｯｸM-PRO" pitchFamily="50" charset="-128"/>
                <a:ea typeface="HG丸ｺﾞｼｯｸM-PRO" pitchFamily="50" charset="-128"/>
              </a:rPr>
              <a:t>分析・改善へ</a:t>
            </a:r>
            <a:endParaRPr kumimoji="1" lang="en-US" altLang="ja-JP" sz="4000" dirty="0" smtClean="0">
              <a:solidFill>
                <a:srgbClr val="FF0000"/>
              </a:solid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40</a:t>
            </a:fld>
            <a:endParaRPr kumimoji="1" lang="ja-JP" alt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ctr"/>
            <a:r>
              <a:rPr kumimoji="1" lang="ja-JP" altLang="en-US" sz="4400" dirty="0" smtClean="0">
                <a:latin typeface="HG丸ｺﾞｼｯｸM-PRO" pitchFamily="50" charset="-128"/>
                <a:ea typeface="HG丸ｺﾞｼｯｸM-PRO" pitchFamily="50" charset="-128"/>
              </a:rPr>
              <a:t>Ｈ２４英語力検証事業の結果から</a:t>
            </a:r>
            <a:endParaRPr kumimoji="1" lang="ja-JP" altLang="en-US" sz="44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41</a:t>
            </a:fld>
            <a:endParaRPr kumimoji="1" lang="ja-JP" alt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smtClean="0">
                <a:latin typeface="HG丸ｺﾞｼｯｸM-PRO" pitchFamily="50" charset="-128"/>
                <a:ea typeface="HG丸ｺﾞｼｯｸM-PRO" pitchFamily="50" charset="-128"/>
              </a:rPr>
              <a:t>全国的な英語授業の課題内容</a:t>
            </a:r>
            <a:endParaRPr kumimoji="1" lang="ja-JP" altLang="en-US" sz="40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92500"/>
          </a:bodyPr>
          <a:lstStyle/>
          <a:p>
            <a:pPr>
              <a:buNone/>
            </a:pPr>
            <a:r>
              <a:rPr lang="ja-JP" altLang="en-US" dirty="0" smtClean="0">
                <a:latin typeface="HG丸ｺﾞｼｯｸM-PRO" pitchFamily="50" charset="-128"/>
                <a:ea typeface="HG丸ｺﾞｼｯｸM-PRO" pitchFamily="50" charset="-128"/>
              </a:rPr>
              <a:t>全体として・・・</a:t>
            </a:r>
            <a:endParaRPr lang="en-US" altLang="ja-JP" dirty="0" smtClean="0">
              <a:latin typeface="HG丸ｺﾞｼｯｸM-PRO" pitchFamily="50" charset="-128"/>
              <a:ea typeface="HG丸ｺﾞｼｯｸM-PRO" pitchFamily="50" charset="-128"/>
            </a:endParaRPr>
          </a:p>
          <a:p>
            <a:r>
              <a:rPr lang="ja-JP" altLang="en-US" dirty="0" smtClean="0">
                <a:solidFill>
                  <a:srgbClr val="FF0000"/>
                </a:solidFill>
                <a:latin typeface="HG丸ｺﾞｼｯｸM-PRO" pitchFamily="50" charset="-128"/>
                <a:ea typeface="HG丸ｺﾞｼｯｸM-PRO" pitchFamily="50" charset="-128"/>
              </a:rPr>
              <a:t>社会性のある話題</a:t>
            </a:r>
            <a:r>
              <a:rPr lang="ja-JP" altLang="en-US" dirty="0" smtClean="0">
                <a:latin typeface="HG丸ｺﾞｼｯｸM-PRO" pitchFamily="50" charset="-128"/>
                <a:ea typeface="HG丸ｺﾞｼｯｸM-PRO" pitchFamily="50" charset="-128"/>
              </a:rPr>
              <a:t>について、英語で理解したり表現したりすることに課題がある。</a:t>
            </a:r>
            <a:br>
              <a:rPr lang="ja-JP" altLang="en-US" dirty="0" smtClean="0">
                <a:latin typeface="HG丸ｺﾞｼｯｸM-PRO" pitchFamily="50" charset="-128"/>
                <a:ea typeface="HG丸ｺﾞｼｯｸM-PRO" pitchFamily="50" charset="-128"/>
              </a:rPr>
            </a:br>
            <a:r>
              <a:rPr lang="ja-JP" altLang="en-US" dirty="0" smtClean="0">
                <a:solidFill>
                  <a:srgbClr val="FF0000"/>
                </a:solidFill>
                <a:latin typeface="HG丸ｺﾞｼｯｸM-PRO" pitchFamily="50" charset="-128"/>
                <a:ea typeface="HG丸ｺﾞｼｯｸM-PRO" pitchFamily="50" charset="-128"/>
              </a:rPr>
              <a:t>限られた時間内に英文を英語のまま理解</a:t>
            </a:r>
            <a:r>
              <a:rPr lang="ja-JP" altLang="en-US" dirty="0" smtClean="0">
                <a:latin typeface="HG丸ｺﾞｼｯｸM-PRO" pitchFamily="50" charset="-128"/>
                <a:ea typeface="HG丸ｺﾞｼｯｸM-PRO" pitchFamily="50" charset="-128"/>
              </a:rPr>
              <a:t>することに課題がある。</a:t>
            </a:r>
            <a:br>
              <a:rPr lang="ja-JP" altLang="en-US" dirty="0" smtClean="0">
                <a:latin typeface="HG丸ｺﾞｼｯｸM-PRO" pitchFamily="50" charset="-128"/>
                <a:ea typeface="HG丸ｺﾞｼｯｸM-PRO" pitchFamily="50" charset="-128"/>
              </a:rPr>
            </a:b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英文中の情報と同様の内容であっても</a:t>
            </a:r>
            <a:r>
              <a:rPr lang="ja-JP" altLang="en-US" dirty="0" smtClean="0">
                <a:solidFill>
                  <a:srgbClr val="FF0000"/>
                </a:solidFill>
                <a:latin typeface="HG丸ｺﾞｼｯｸM-PRO" pitchFamily="50" charset="-128"/>
                <a:ea typeface="HG丸ｺﾞｼｯｸM-PRO" pitchFamily="50" charset="-128"/>
              </a:rPr>
              <a:t>表現が言い換えられたもの</a:t>
            </a:r>
            <a:r>
              <a:rPr lang="ja-JP" altLang="en-US" dirty="0" smtClean="0">
                <a:latin typeface="HG丸ｺﾞｼｯｸM-PRO" pitchFamily="50" charset="-128"/>
                <a:ea typeface="HG丸ｺﾞｼｯｸM-PRO" pitchFamily="50" charset="-128"/>
              </a:rPr>
              <a:t>を理解することに課題がある。</a:t>
            </a:r>
          </a:p>
          <a:p>
            <a:pPr>
              <a:buNone/>
            </a:pPr>
            <a:endParaRPr kumimoji="1" lang="ja-JP"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HG丸ｺﾞｼｯｸM-PRO" pitchFamily="50" charset="-128"/>
                <a:ea typeface="HG丸ｺﾞｼｯｸM-PRO" pitchFamily="50" charset="-128"/>
              </a:rPr>
              <a:t>Listening</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a:bodyPr>
          <a:lstStyle/>
          <a:p>
            <a:r>
              <a:rPr lang="ja-JP" altLang="en-US" dirty="0" smtClean="0">
                <a:latin typeface="HG丸ｺﾞｼｯｸM-PRO" pitchFamily="50" charset="-128"/>
                <a:ea typeface="HG丸ｺﾞｼｯｸM-PRO" pitchFamily="50" charset="-128"/>
              </a:rPr>
              <a:t>会話や英文の概要や要点を把握することに課題がある。→初見リスニング練習、メモ</a:t>
            </a:r>
            <a:br>
              <a:rPr lang="ja-JP" altLang="en-US" dirty="0" smtClean="0">
                <a:latin typeface="HG丸ｺﾞｼｯｸM-PRO" pitchFamily="50" charset="-128"/>
                <a:ea typeface="HG丸ｺﾞｼｯｸM-PRO" pitchFamily="50" charset="-128"/>
              </a:rPr>
            </a:b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情報量が多い英文の内容を聞き取ることに課題がある。 →初見リスニング練習、メモ</a:t>
            </a:r>
          </a:p>
          <a:p>
            <a:endParaRPr kumimoji="1" lang="ja-JP" altLang="en-US" dirty="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HG丸ｺﾞｼｯｸM-PRO" pitchFamily="50" charset="-128"/>
                <a:ea typeface="HG丸ｺﾞｼｯｸM-PRO" pitchFamily="50" charset="-128"/>
              </a:rPr>
              <a:t>Speaking</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a:bodyPr>
          <a:lstStyle/>
          <a:p>
            <a:r>
              <a:rPr lang="ja-JP" altLang="en-US" dirty="0" smtClean="0">
                <a:latin typeface="HG丸ｺﾞｼｯｸM-PRO" pitchFamily="50" charset="-128"/>
                <a:ea typeface="HG丸ｺﾞｼｯｸM-PRO" pitchFamily="50" charset="-128"/>
              </a:rPr>
              <a:t>ストーリーを組み立てて説明することについて課題がある。</a:t>
            </a:r>
            <a:br>
              <a:rPr lang="ja-JP" altLang="en-US" dirty="0" smtClean="0">
                <a:latin typeface="HG丸ｺﾞｼｯｸM-PRO" pitchFamily="50" charset="-128"/>
                <a:ea typeface="HG丸ｺﾞｼｯｸM-PRO" pitchFamily="50" charset="-128"/>
              </a:rPr>
            </a:b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与えられた質問に対して、自分の意見やその理由を述べることに課題がある。</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→理由→事実＋事実＋感想をタスク化</a:t>
            </a:r>
          </a:p>
          <a:p>
            <a:endParaRPr kumimoji="1" lang="ja-JP" alt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HG丸ｺﾞｼｯｸM-PRO" pitchFamily="50" charset="-128"/>
                <a:ea typeface="HG丸ｺﾞｼｯｸM-PRO" pitchFamily="50" charset="-128"/>
              </a:rPr>
              <a:t>Reading</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92500"/>
          </a:bodyPr>
          <a:lstStyle/>
          <a:p>
            <a:r>
              <a:rPr lang="ja-JP" altLang="en-US" dirty="0" smtClean="0">
                <a:latin typeface="HG丸ｺﾞｼｯｸM-PRO" pitchFamily="50" charset="-128"/>
                <a:ea typeface="HG丸ｺﾞｼｯｸM-PRO" pitchFamily="50" charset="-128"/>
              </a:rPr>
              <a:t>ある程度の分量の英文から、目的に応じて必要な情報や考えなどを読み取ることに課題がある。</a:t>
            </a:r>
            <a:endParaRPr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→初見でリーディング</a:t>
            </a:r>
            <a:br>
              <a:rPr lang="ja-JP" altLang="en-US" dirty="0" smtClean="0">
                <a:latin typeface="HG丸ｺﾞｼｯｸM-PRO" pitchFamily="50" charset="-128"/>
                <a:ea typeface="HG丸ｺﾞｼｯｸM-PRO" pitchFamily="50" charset="-128"/>
              </a:rPr>
            </a:b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英文中の情報と同様の内容であっても表現が言い換えられたものを選び取ることに課題がある。</a:t>
            </a:r>
            <a:endParaRPr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ＱＡをパラフレーズして出題</a:t>
            </a:r>
          </a:p>
          <a:p>
            <a:endParaRPr kumimoji="1" lang="ja-JP" altLang="en-US" dirty="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HG丸ｺﾞｼｯｸM-PRO" pitchFamily="50" charset="-128"/>
                <a:ea typeface="HG丸ｺﾞｼｯｸM-PRO" pitchFamily="50" charset="-128"/>
              </a:rPr>
              <a:t>Writing</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latin typeface="HG丸ｺﾞｼｯｸM-PRO" pitchFamily="50" charset="-128"/>
                <a:ea typeface="HG丸ｺﾞｼｯｸM-PRO" pitchFamily="50" charset="-128"/>
              </a:rPr>
              <a:t>文章の構成を意識して書くことについては課題がある。→トピックを与えると共に、文書の構成をタスク化する</a:t>
            </a:r>
            <a:br>
              <a:rPr lang="ja-JP" altLang="en-US" dirty="0" smtClean="0">
                <a:latin typeface="HG丸ｺﾞｼｯｸM-PRO" pitchFamily="50" charset="-128"/>
                <a:ea typeface="HG丸ｺﾞｼｯｸM-PRO" pitchFamily="50" charset="-128"/>
              </a:rPr>
            </a:b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日本語とは異なる英語の語順に従って英文を構成することに課題がある。</a:t>
            </a:r>
            <a:endParaRPr lang="en-US" altLang="ja-JP" dirty="0" smtClean="0">
              <a:latin typeface="HG丸ｺﾞｼｯｸM-PRO" pitchFamily="50" charset="-128"/>
              <a:ea typeface="HG丸ｺﾞｼｯｸM-PRO" pitchFamily="50" charset="-128"/>
            </a:endParaRPr>
          </a:p>
          <a:p>
            <a:pPr>
              <a:buNone/>
            </a:pPr>
            <a:r>
              <a:rPr lang="en-US" altLang="ja-JP" dirty="0" smtClean="0">
                <a:latin typeface="HG丸ｺﾞｼｯｸM-PRO" pitchFamily="50" charset="-128"/>
                <a:ea typeface="HG丸ｺﾞｼｯｸM-PRO" pitchFamily="50" charset="-128"/>
              </a:rPr>
              <a:t>          </a:t>
            </a:r>
            <a:r>
              <a:rPr lang="ja-JP" altLang="en-US" dirty="0" smtClean="0">
                <a:latin typeface="HG丸ｺﾞｼｯｸM-PRO" pitchFamily="50" charset="-128"/>
                <a:ea typeface="HG丸ｺﾞｼｯｸM-PRO" pitchFamily="50" charset="-128"/>
              </a:rPr>
              <a:t>→語順一覧表の使用等</a:t>
            </a:r>
            <a:br>
              <a:rPr lang="ja-JP" altLang="en-US" dirty="0" smtClean="0">
                <a:latin typeface="HG丸ｺﾞｼｯｸM-PRO" pitchFamily="50" charset="-128"/>
                <a:ea typeface="HG丸ｺﾞｼｯｸM-PRO" pitchFamily="50" charset="-128"/>
              </a:rPr>
            </a:br>
            <a:endParaRPr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同じ単語を繰り返し使用する傾向が見られ、多様な語彙や表現を用いて相手に効果的に伝わるように工夫することに課題がある。→役に立つ表現を複数与える</a:t>
            </a:r>
          </a:p>
          <a:p>
            <a:endParaRPr kumimoji="1" lang="ja-JP" altLang="en-US" dirty="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latin typeface="HG丸ｺﾞｼｯｸM-PRO" pitchFamily="50" charset="-128"/>
                <a:ea typeface="HG丸ｺﾞｼｯｸM-PRO" pitchFamily="50" charset="-128"/>
              </a:rPr>
              <a:t>先生方でシェアリング</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a:bodyPr>
          <a:lstStyle/>
          <a:p>
            <a:pPr algn="ctr">
              <a:buNone/>
            </a:pPr>
            <a:r>
              <a:rPr kumimoji="1" lang="ja-JP" altLang="en-US" sz="6000" dirty="0" smtClean="0">
                <a:solidFill>
                  <a:srgbClr val="FF0000"/>
                </a:solidFill>
                <a:latin typeface="HG丸ｺﾞｼｯｸM-PRO" pitchFamily="50" charset="-128"/>
                <a:ea typeface="HG丸ｺﾞｼｯｸM-PRO" pitchFamily="50" charset="-128"/>
              </a:rPr>
              <a:t>週１回　教科部会</a:t>
            </a:r>
            <a:endParaRPr kumimoji="1" lang="en-US" altLang="ja-JP" sz="6000" dirty="0" smtClean="0">
              <a:solidFill>
                <a:srgbClr val="FF0000"/>
              </a:solidFill>
              <a:latin typeface="HG丸ｺﾞｼｯｸM-PRO" pitchFamily="50" charset="-128"/>
              <a:ea typeface="HG丸ｺﾞｼｯｸM-PRO" pitchFamily="50" charset="-128"/>
            </a:endParaRPr>
          </a:p>
          <a:p>
            <a:pPr algn="ctr">
              <a:buNone/>
            </a:pPr>
            <a:r>
              <a:rPr lang="ja-JP" altLang="en-US" sz="6000" dirty="0" smtClean="0">
                <a:solidFill>
                  <a:srgbClr val="FF0000"/>
                </a:solidFill>
                <a:latin typeface="HG丸ｺﾞｼｯｸM-PRO" pitchFamily="50" charset="-128"/>
                <a:ea typeface="HG丸ｺﾞｼｯｸM-PRO" pitchFamily="50" charset="-128"/>
              </a:rPr>
              <a:t>職員室での炉辺談話</a:t>
            </a:r>
            <a:endParaRPr kumimoji="1" lang="en-US" altLang="ja-JP" sz="6000" dirty="0" smtClean="0">
              <a:solidFill>
                <a:srgbClr val="FF0000"/>
              </a:solidFill>
              <a:latin typeface="HG丸ｺﾞｼｯｸM-PRO" pitchFamily="50" charset="-128"/>
              <a:ea typeface="HG丸ｺﾞｼｯｸM-PRO" pitchFamily="50" charset="-128"/>
            </a:endParaRPr>
          </a:p>
          <a:p>
            <a:pPr algn="ctr">
              <a:buNone/>
            </a:pPr>
            <a:r>
              <a:rPr kumimoji="1" lang="en-US" altLang="ja-JP" sz="4800" u="sng" dirty="0" err="1"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Talknote</a:t>
            </a:r>
            <a:r>
              <a:rPr kumimoji="1" lang="ja-JP" altLang="en-US" sz="4800" u="sng"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（ＳＮＳ）</a:t>
            </a:r>
            <a:endParaRPr kumimoji="1" lang="en-US" altLang="ja-JP" sz="4800" u="sng"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a:p>
            <a:pPr algn="ctr">
              <a:buNone/>
            </a:pPr>
            <a:endParaRPr kumimoji="1" lang="ja-JP" altLang="en-US" sz="4800" dirty="0">
              <a:solidFill>
                <a:srgbClr val="FF0000"/>
              </a:solid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47</a:t>
            </a:fld>
            <a:endParaRPr kumimoji="1" lang="ja-JP" alt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AutoShape 4" descr="写真.PNG を表示しています"/>
          <p:cNvSpPr>
            <a:spLocks noChangeAspect="1" noChangeArrowheads="1"/>
          </p:cNvSpPr>
          <p:nvPr/>
        </p:nvSpPr>
        <p:spPr bwMode="auto">
          <a:xfrm>
            <a:off x="0" y="0"/>
            <a:ext cx="6096000" cy="10820400"/>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102406" name="Picture 6" descr="E:\unnamed.....png"/>
          <p:cNvPicPr>
            <a:picLocks noChangeAspect="1" noChangeArrowheads="1"/>
          </p:cNvPicPr>
          <p:nvPr/>
        </p:nvPicPr>
        <p:blipFill>
          <a:blip r:embed="rId2" cstate="print"/>
          <a:srcRect t="10101" b="6951"/>
          <a:stretch>
            <a:fillRect/>
          </a:stretch>
        </p:blipFill>
        <p:spPr bwMode="auto">
          <a:xfrm>
            <a:off x="152400" y="685799"/>
            <a:ext cx="4191000" cy="6170585"/>
          </a:xfrm>
          <a:prstGeom prst="rect">
            <a:avLst/>
          </a:prstGeom>
          <a:noFill/>
        </p:spPr>
      </p:pic>
      <p:sp>
        <p:nvSpPr>
          <p:cNvPr id="9" name="角丸四角形 4"/>
          <p:cNvSpPr/>
          <p:nvPr/>
        </p:nvSpPr>
        <p:spPr>
          <a:xfrm>
            <a:off x="3521682" y="333792"/>
            <a:ext cx="4287216" cy="4596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kumimoji="1" lang="en-US" altLang="ja-JP" sz="3200" b="1" kern="1200" dirty="0" smtClean="0"/>
              <a:t>Team Work / </a:t>
            </a:r>
            <a:r>
              <a:rPr kumimoji="1" lang="en-US" altLang="ja-JP" sz="3200" b="1" kern="1200" dirty="0" err="1" smtClean="0"/>
              <a:t>Coll</a:t>
            </a:r>
            <a:r>
              <a:rPr kumimoji="1" lang="ja-JP" altLang="en-US" sz="3200" b="1" kern="1200" dirty="0" smtClean="0"/>
              <a:t>あ</a:t>
            </a:r>
            <a:r>
              <a:rPr kumimoji="1" lang="en-US" altLang="ja-JP" sz="3200" b="1" kern="1200" dirty="0" err="1" smtClean="0"/>
              <a:t>boration</a:t>
            </a:r>
            <a:endParaRPr kumimoji="1" lang="en-US" altLang="ja-JP" sz="3200" b="1" kern="1200" dirty="0" smtClean="0"/>
          </a:p>
        </p:txBody>
      </p:sp>
      <p:pic>
        <p:nvPicPr>
          <p:cNvPr id="102403" name="Picture 3" descr="E:\unnamed.png"/>
          <p:cNvPicPr>
            <a:picLocks noChangeAspect="1" noChangeArrowheads="1"/>
          </p:cNvPicPr>
          <p:nvPr/>
        </p:nvPicPr>
        <p:blipFill>
          <a:blip r:embed="rId3" cstate="print"/>
          <a:srcRect t="8473"/>
          <a:stretch>
            <a:fillRect/>
          </a:stretch>
        </p:blipFill>
        <p:spPr bwMode="auto">
          <a:xfrm>
            <a:off x="3962400" y="-442320"/>
            <a:ext cx="5181601" cy="7832984"/>
          </a:xfrm>
          <a:prstGeom prst="rect">
            <a:avLst/>
          </a:prstGeom>
          <a:noFill/>
        </p:spPr>
      </p:pic>
      <p:pic>
        <p:nvPicPr>
          <p:cNvPr id="102405" name="Picture 5" descr="E:\unnamed[1].png"/>
          <p:cNvPicPr>
            <a:picLocks noChangeAspect="1" noChangeArrowheads="1"/>
          </p:cNvPicPr>
          <p:nvPr/>
        </p:nvPicPr>
        <p:blipFill>
          <a:blip r:embed="rId4" cstate="print"/>
          <a:srcRect t="10423" b="61150"/>
          <a:stretch>
            <a:fillRect/>
          </a:stretch>
        </p:blipFill>
        <p:spPr bwMode="auto">
          <a:xfrm>
            <a:off x="1447800" y="2498004"/>
            <a:ext cx="5562600" cy="3293195"/>
          </a:xfrm>
          <a:prstGeom prst="rect">
            <a:avLst/>
          </a:prstGeom>
          <a:noFill/>
        </p:spPr>
      </p:pic>
      <p:pic>
        <p:nvPicPr>
          <p:cNvPr id="102402" name="Picture 2"/>
          <p:cNvPicPr>
            <a:picLocks noGrp="1" noChangeAspect="1" noChangeArrowheads="1"/>
          </p:cNvPicPr>
          <p:nvPr>
            <p:ph idx="1"/>
          </p:nvPr>
        </p:nvPicPr>
        <p:blipFill>
          <a:blip r:embed="rId5" cstate="print"/>
          <a:srcRect t="22532" r="85238" b="72321"/>
          <a:stretch>
            <a:fillRect/>
          </a:stretch>
        </p:blipFill>
        <p:spPr bwMode="auto">
          <a:xfrm>
            <a:off x="362659" y="195479"/>
            <a:ext cx="3599741" cy="109992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752600"/>
          </a:xfrm>
        </p:spPr>
        <p:txBody>
          <a:bodyPr>
            <a:noAutofit/>
          </a:bodyPr>
          <a:lstStyle/>
          <a:p>
            <a:r>
              <a:rPr kumimoji="1" lang="ja-JP" altLang="en-US" sz="4000" dirty="0" smtClean="0">
                <a:latin typeface="HG丸ｺﾞｼｯｸM-PRO" pitchFamily="50" charset="-128"/>
                <a:ea typeface="HG丸ｺﾞｼｯｸM-PRO" pitchFamily="50" charset="-128"/>
              </a:rPr>
              <a:t>英語学習に対する</a:t>
            </a:r>
            <a:r>
              <a:rPr kumimoji="1" lang="en-US" altLang="ja-JP" sz="4000" dirty="0" smtClean="0">
                <a:latin typeface="HG丸ｺﾞｼｯｸM-PRO" pitchFamily="50" charset="-128"/>
                <a:ea typeface="HG丸ｺﾞｼｯｸM-PRO" pitchFamily="50" charset="-128"/>
              </a:rPr>
              <a:t/>
            </a:r>
            <a:br>
              <a:rPr kumimoji="1" lang="en-US" altLang="ja-JP" sz="4000" dirty="0" smtClean="0">
                <a:latin typeface="HG丸ｺﾞｼｯｸM-PRO" pitchFamily="50" charset="-128"/>
                <a:ea typeface="HG丸ｺﾞｼｯｸM-PRO" pitchFamily="50" charset="-128"/>
              </a:rPr>
            </a:br>
            <a:r>
              <a:rPr kumimoji="1" lang="ja-JP" altLang="en-US" sz="4000" dirty="0" smtClean="0">
                <a:latin typeface="HG丸ｺﾞｼｯｸM-PRO" pitchFamily="50" charset="-128"/>
                <a:ea typeface="HG丸ｺﾞｼｯｸM-PRO" pitchFamily="50" charset="-128"/>
              </a:rPr>
              <a:t>モチベーションの向上に向けて</a:t>
            </a:r>
            <a:endParaRPr kumimoji="1" lang="ja-JP" altLang="en-US" sz="40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3429000"/>
            <a:ext cx="8229600" cy="2895600"/>
          </a:xfrm>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49</a:t>
            </a:fld>
            <a:endParaRPr kumimoji="1" lang="ja-JP" alt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latin typeface="HG丸ｺﾞｼｯｸM-PRO" pitchFamily="50" charset="-128"/>
                <a:ea typeface="HG丸ｺﾞｼｯｸM-PRO" pitchFamily="50" charset="-128"/>
              </a:rPr>
              <a:t>なぜ、</a:t>
            </a:r>
            <a:r>
              <a:rPr kumimoji="1" lang="en-US" altLang="ja-JP" dirty="0" err="1" smtClean="0">
                <a:latin typeface="HG丸ｺﾞｼｯｸM-PRO" pitchFamily="50" charset="-128"/>
                <a:ea typeface="HG丸ｺﾞｼｯｸM-PRO" pitchFamily="50" charset="-128"/>
              </a:rPr>
              <a:t>SELHi</a:t>
            </a:r>
            <a:r>
              <a:rPr kumimoji="1" lang="ja-JP" altLang="en-US" dirty="0" smtClean="0">
                <a:latin typeface="HG丸ｺﾞｼｯｸM-PRO" pitchFamily="50" charset="-128"/>
                <a:ea typeface="HG丸ｺﾞｼｯｸM-PRO" pitchFamily="50" charset="-128"/>
              </a:rPr>
              <a:t>指定を受けたか</a:t>
            </a:r>
            <a:r>
              <a:rPr lang="ja-JP" altLang="en-US" dirty="0" smtClean="0">
                <a:latin typeface="HG丸ｺﾞｼｯｸM-PRO" pitchFamily="50" charset="-128"/>
                <a:ea typeface="HG丸ｺﾞｼｯｸM-PRO" pitchFamily="50" charset="-128"/>
              </a:rPr>
              <a:t>？</a:t>
            </a:r>
            <a:endParaRPr kumimoji="1" lang="ja-JP" altLang="en-US" dirty="0">
              <a:latin typeface="HG丸ｺﾞｼｯｸM-PRO" pitchFamily="50" charset="-128"/>
              <a:ea typeface="HG丸ｺﾞｼｯｸM-PRO" pitchFamily="50" charset="-128"/>
            </a:endParaRPr>
          </a:p>
        </p:txBody>
      </p:sp>
      <p:sp>
        <p:nvSpPr>
          <p:cNvPr id="4" name="コンテンツ プレースホルダ 3"/>
          <p:cNvSpPr>
            <a:spLocks noGrp="1"/>
          </p:cNvSpPr>
          <p:nvPr>
            <p:ph idx="1"/>
          </p:nvPr>
        </p:nvSpPr>
        <p:spPr>
          <a:ln>
            <a:solidFill>
              <a:srgbClr val="2F19B5"/>
            </a:solidFill>
          </a:ln>
        </p:spPr>
        <p:txBody>
          <a:bodyPr>
            <a:normAutofit fontScale="77500" lnSpcReduction="20000"/>
          </a:bodyPr>
          <a:lstStyle/>
          <a:p>
            <a:pPr>
              <a:buNone/>
            </a:pPr>
            <a:r>
              <a:rPr lang="ja-JP" altLang="en-US" sz="4100" dirty="0" smtClean="0">
                <a:solidFill>
                  <a:srgbClr val="FF0000"/>
                </a:solidFill>
                <a:latin typeface="HG丸ｺﾞｼｯｸM-PRO" pitchFamily="50" charset="-128"/>
                <a:ea typeface="HG丸ｺﾞｼｯｸM-PRO" pitchFamily="50" charset="-128"/>
              </a:rPr>
              <a:t>教員が主体的に授業改善の取り組みを推進</a:t>
            </a:r>
            <a:endParaRPr lang="en-US" altLang="ja-JP" sz="4100" dirty="0" smtClean="0">
              <a:solidFill>
                <a:srgbClr val="FF0000"/>
              </a:solidFill>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Ｈ１９～２１の３年間で</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・卒業までにどのような英語力を身につけさせるか？</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・３年間を見通した体系的な指導方法はないか？</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・学校として、教育の質の保証</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関係機関・先生方から学んだことを生徒に還元</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（理論、方法、評価、</a:t>
            </a:r>
            <a:r>
              <a:rPr lang="en-US" altLang="ja-JP" dirty="0" smtClean="0">
                <a:latin typeface="HG丸ｺﾞｼｯｸM-PRO" pitchFamily="50" charset="-128"/>
                <a:ea typeface="HG丸ｺﾞｼｯｸM-PRO" pitchFamily="50" charset="-128"/>
              </a:rPr>
              <a:t>Can-do</a:t>
            </a:r>
            <a:r>
              <a:rPr lang="ja-JP" altLang="en-US" dirty="0" smtClean="0">
                <a:latin typeface="HG丸ｺﾞｼｯｸM-PRO" pitchFamily="50" charset="-128"/>
                <a:ea typeface="HG丸ｺﾞｼｯｸM-PRO" pitchFamily="50" charset="-128"/>
              </a:rPr>
              <a:t>リスト、</a:t>
            </a:r>
            <a:r>
              <a:rPr lang="en-US" altLang="ja-JP" dirty="0" smtClean="0">
                <a:latin typeface="HG丸ｺﾞｼｯｸM-PRO" pitchFamily="50" charset="-128"/>
                <a:ea typeface="HG丸ｺﾞｼｯｸM-PRO" pitchFamily="50" charset="-128"/>
              </a:rPr>
              <a:t>Handout </a:t>
            </a:r>
            <a:r>
              <a:rPr lang="ja-JP" altLang="en-US" dirty="0" smtClean="0">
                <a:latin typeface="HG丸ｺﾞｼｯｸM-PRO" pitchFamily="50" charset="-128"/>
                <a:ea typeface="HG丸ｺﾞｼｯｸM-PRO" pitchFamily="50" charset="-128"/>
              </a:rPr>
              <a:t>等）</a:t>
            </a:r>
            <a:endParaRPr lang="en-US" altLang="ja-JP" dirty="0" smtClean="0">
              <a:latin typeface="HG丸ｺﾞｼｯｸM-PRO" pitchFamily="50" charset="-128"/>
              <a:ea typeface="HG丸ｺﾞｼｯｸM-PRO" pitchFamily="50" charset="-128"/>
            </a:endParaRPr>
          </a:p>
          <a:p>
            <a:pPr>
              <a:buNone/>
            </a:pPr>
            <a:endParaRPr lang="en-US" altLang="ja-JP" dirty="0" smtClean="0"/>
          </a:p>
          <a:p>
            <a:pPr>
              <a:buNone/>
            </a:pPr>
            <a:endParaRPr lang="en-US" altLang="ja-JP" dirty="0" smtClean="0"/>
          </a:p>
        </p:txBody>
      </p:sp>
      <p:sp>
        <p:nvSpPr>
          <p:cNvPr id="3" name="スライド番号プレースホルダ 2"/>
          <p:cNvSpPr>
            <a:spLocks noGrp="1"/>
          </p:cNvSpPr>
          <p:nvPr>
            <p:ph type="sldNum" sz="quarter" idx="12"/>
          </p:nvPr>
        </p:nvSpPr>
        <p:spPr/>
        <p:txBody>
          <a:bodyPr/>
          <a:lstStyle/>
          <a:p>
            <a:fld id="{656B354A-AE41-4EBA-8FC8-E9E2473C844C}" type="slidenum">
              <a:rPr kumimoji="1" lang="ja-JP" altLang="en-US" smtClean="0"/>
              <a:pPr/>
              <a:t>5</a:t>
            </a:fld>
            <a:endParaRPr kumimoji="1" lang="ja-JP" altLang="en-US"/>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HG丸ｺﾞｼｯｸM-PRO" pitchFamily="50" charset="-128"/>
                <a:ea typeface="HG丸ｺﾞｼｯｸM-PRO" pitchFamily="50" charset="-128"/>
              </a:rPr>
              <a:t>英語力検証事業の結果と生徒の質問調査のクロス分析</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85000" lnSpcReduction="10000"/>
          </a:bodyPr>
          <a:lstStyle/>
          <a:p>
            <a:pPr>
              <a:buNone/>
            </a:pPr>
            <a:r>
              <a:rPr kumimoji="1" lang="ja-JP" altLang="en-US" dirty="0" smtClean="0">
                <a:latin typeface="HG丸ｺﾞｼｯｸM-PRO" pitchFamily="50" charset="-128"/>
                <a:ea typeface="HG丸ｺﾞｼｯｸM-PRO" pitchFamily="50" charset="-128"/>
              </a:rPr>
              <a:t>・スコアが高いほど・・・</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・「英語が好き」「英語の勉強は大切」</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・将来、英語を使った職業に就きたい</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・海外留学に行きたい</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・海外の人とコミュニケーションに意欲</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・英語の授業を理解している</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・授業の活動ができている</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・英語スピーチ、ディベート大会に意欲</a:t>
            </a:r>
            <a:endParaRPr lang="en-US" altLang="ja-JP" dirty="0" smtClean="0">
              <a:latin typeface="HG丸ｺﾞｼｯｸM-PRO" pitchFamily="50" charset="-128"/>
              <a:ea typeface="HG丸ｺﾞｼｯｸM-PRO" pitchFamily="50" charset="-128"/>
            </a:endParaRPr>
          </a:p>
          <a:p>
            <a:pPr>
              <a:buNone/>
            </a:pPr>
            <a:r>
              <a:rPr lang="ja-JP" altLang="en-US" dirty="0" smtClean="0"/>
              <a:t>　　　　</a:t>
            </a:r>
            <a:endParaRPr lang="en-US" altLang="ja-JP" dirty="0" smtClean="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50</a:t>
            </a:fld>
            <a:endParaRPr kumimoji="1" lang="ja-JP" alt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533400"/>
          </a:xfrm>
        </p:spPr>
        <p:txBody>
          <a:bodyPr>
            <a:normAutofit fontScale="90000"/>
          </a:bodyPr>
          <a:lstStyle/>
          <a:p>
            <a:endParaRPr kumimoji="1" lang="ja-JP" altLang="en-US" dirty="0"/>
          </a:p>
        </p:txBody>
      </p:sp>
      <p:sp>
        <p:nvSpPr>
          <p:cNvPr id="3" name="コンテンツ プレースホルダ 2"/>
          <p:cNvSpPr>
            <a:spLocks noGrp="1"/>
          </p:cNvSpPr>
          <p:nvPr>
            <p:ph idx="1"/>
          </p:nvPr>
        </p:nvSpPr>
        <p:spPr>
          <a:xfrm>
            <a:off x="457200" y="1447800"/>
            <a:ext cx="8229600" cy="5257800"/>
          </a:xfrm>
          <a:ln>
            <a:solidFill>
              <a:schemeClr val="accent1">
                <a:lumMod val="75000"/>
              </a:schemeClr>
            </a:solidFill>
          </a:ln>
        </p:spPr>
        <p:txBody>
          <a:bodyPr/>
          <a:lstStyle/>
          <a:p>
            <a:pPr>
              <a:buNone/>
            </a:pPr>
            <a:r>
              <a:rPr lang="ja-JP" altLang="en-US" dirty="0" smtClean="0"/>
              <a:t>　　</a:t>
            </a:r>
            <a:r>
              <a:rPr kumimoji="1" lang="ja-JP" altLang="en-US" dirty="0" smtClean="0">
                <a:latin typeface="HG丸ｺﾞｼｯｸM-PRO" pitchFamily="50" charset="-128"/>
                <a:ea typeface="HG丸ｺﾞｼｯｸM-PRO" pitchFamily="50" charset="-128"/>
              </a:rPr>
              <a:t>有識者講演会</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留学生派遣・受け入れ</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コミュニケーション体験</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授業での達成感</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English Camp</a:t>
            </a:r>
          </a:p>
          <a:p>
            <a:pPr>
              <a:buNone/>
            </a:pPr>
            <a:r>
              <a:rPr kumimoji="1" lang="ja-JP" altLang="en-US" dirty="0" smtClean="0">
                <a:latin typeface="HG丸ｺﾞｼｯｸM-PRO" pitchFamily="50" charset="-128"/>
                <a:ea typeface="HG丸ｺﾞｼｯｸM-PRO" pitchFamily="50" charset="-128"/>
              </a:rPr>
              <a:t>　　スピーチコンテスト　等</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solidFill>
                  <a:srgbClr val="663300"/>
                </a:solidFill>
                <a:latin typeface="HG丸ｺﾞｼｯｸM-PRO" pitchFamily="50" charset="-128"/>
                <a:ea typeface="HG丸ｺﾞｼｯｸM-PRO" pitchFamily="50" charset="-128"/>
              </a:rPr>
              <a:t>数字・結果だけにとらわれず</a:t>
            </a:r>
            <a:endParaRPr kumimoji="1" lang="ja-JP" altLang="en-US" dirty="0">
              <a:solidFill>
                <a:srgbClr val="663300"/>
              </a:solid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51</a:t>
            </a:fld>
            <a:endParaRPr kumimoji="1" lang="ja-JP" altLang="en-US"/>
          </a:p>
        </p:txBody>
      </p:sp>
      <p:sp>
        <p:nvSpPr>
          <p:cNvPr id="6" name="角丸四角形 5"/>
          <p:cNvSpPr/>
          <p:nvPr/>
        </p:nvSpPr>
        <p:spPr>
          <a:xfrm>
            <a:off x="838200" y="5562600"/>
            <a:ext cx="72390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HG丸ｺﾞｼｯｸM-PRO" pitchFamily="50" charset="-128"/>
                <a:ea typeface="HG丸ｺﾞｼｯｸM-PRO" pitchFamily="50" charset="-128"/>
              </a:rPr>
              <a:t>英語を好きになることが大切</a:t>
            </a:r>
            <a:endParaRPr kumimoji="1" lang="ja-JP" altLang="en-US" sz="2400" b="1" dirty="0">
              <a:solidFill>
                <a:schemeClr val="bg1"/>
              </a:solidFill>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57200" y="704088"/>
            <a:ext cx="8229600" cy="438912"/>
          </a:xfrm>
        </p:spPr>
        <p:txBody>
          <a:bodyPr>
            <a:normAutofit fontScale="90000"/>
          </a:bodyPr>
          <a:lstStyle/>
          <a:p>
            <a:endParaRPr kumimoji="1" lang="ja-JP" altLang="en-US" dirty="0"/>
          </a:p>
        </p:txBody>
      </p:sp>
      <p:sp>
        <p:nvSpPr>
          <p:cNvPr id="3" name="コンテンツ プレースホルダ 2"/>
          <p:cNvSpPr>
            <a:spLocks noGrp="1"/>
          </p:cNvSpPr>
          <p:nvPr>
            <p:ph idx="1"/>
          </p:nvPr>
        </p:nvSpPr>
        <p:spPr>
          <a:xfrm>
            <a:off x="457200" y="1600200"/>
            <a:ext cx="8229600" cy="3657600"/>
          </a:xfrm>
        </p:spPr>
        <p:txBody>
          <a:bodyPr>
            <a:normAutofit fontScale="92500"/>
          </a:bodyPr>
          <a:lstStyle/>
          <a:p>
            <a:pPr>
              <a:buNone/>
            </a:pPr>
            <a:r>
              <a:rPr lang="ja-JP" altLang="en-US" dirty="0" smtClean="0"/>
              <a:t>　　</a:t>
            </a:r>
            <a:r>
              <a:rPr lang="ja-JP" altLang="en-US" sz="3600" dirty="0" smtClean="0">
                <a:solidFill>
                  <a:srgbClr val="2F19B5"/>
                </a:solidFill>
              </a:rPr>
              <a:t>　</a:t>
            </a:r>
            <a:r>
              <a:rPr lang="ja-JP" altLang="en-US" sz="3600" dirty="0" smtClean="0">
                <a:latin typeface="HG丸ｺﾞｼｯｸM-PRO" pitchFamily="50" charset="-128"/>
                <a:ea typeface="HG丸ｺﾞｼｯｸM-PRO" pitchFamily="50" charset="-128"/>
              </a:rPr>
              <a:t>「教科書以外の英語の文章を読むこと」や「発音練習、英文の音読」「ディベート、ディスカッション」については「できている」と答えた生徒と「できていない」と答えた生徒のスコアの差が比較的大きい傾向が見られる。</a:t>
            </a:r>
            <a:endParaRPr lang="en-US" altLang="ja-JP" sz="3600"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endParaRPr kumimoji="1" lang="ja-JP" alt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a:buNone/>
            </a:pPr>
            <a:r>
              <a:rPr lang="ja-JP" altLang="en-US" dirty="0">
                <a:latin typeface="HG丸ｺﾞｼｯｸM-PRO" pitchFamily="50" charset="-128"/>
                <a:ea typeface="HG丸ｺﾞｼｯｸM-PRO" pitchFamily="50" charset="-128"/>
              </a:rPr>
              <a:t>逆に減少する傾向にあるのが</a:t>
            </a:r>
            <a:endParaRPr lang="en-US" altLang="ja-JP" dirty="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lang="ja-JP" altLang="en-US" sz="3200" dirty="0" smtClean="0">
                <a:solidFill>
                  <a:srgbClr val="2F19B5"/>
                </a:solidFill>
                <a:latin typeface="HG丸ｺﾞｼｯｸM-PRO" pitchFamily="50" charset="-128"/>
                <a:ea typeface="HG丸ｺﾞｼｯｸM-PRO" pitchFamily="50" charset="-128"/>
              </a:rPr>
              <a:t>・音声</a:t>
            </a:r>
            <a:r>
              <a:rPr lang="ja-JP" altLang="en-US" sz="3200" dirty="0">
                <a:solidFill>
                  <a:srgbClr val="2F19B5"/>
                </a:solidFill>
                <a:latin typeface="HG丸ｺﾞｼｯｸM-PRO" pitchFamily="50" charset="-128"/>
                <a:ea typeface="HG丸ｺﾞｼｯｸM-PRO" pitchFamily="50" charset="-128"/>
              </a:rPr>
              <a:t>ＣＤを通して外国人による朗読聞く</a:t>
            </a:r>
            <a:r>
              <a:rPr lang="ja-JP" altLang="en-US" sz="3200" dirty="0" smtClean="0">
                <a:solidFill>
                  <a:srgbClr val="2F19B5"/>
                </a:solidFill>
                <a:latin typeface="HG丸ｺﾞｼｯｸM-PRO" pitchFamily="50" charset="-128"/>
                <a:ea typeface="HG丸ｺﾞｼｯｸM-PRO" pitchFamily="50" charset="-128"/>
              </a:rPr>
              <a:t>こと</a:t>
            </a:r>
            <a:endParaRPr lang="en-US" altLang="ja-JP" sz="3200" dirty="0" smtClean="0">
              <a:solidFill>
                <a:srgbClr val="2F19B5"/>
              </a:solidFill>
              <a:latin typeface="HG丸ｺﾞｼｯｸM-PRO" pitchFamily="50" charset="-128"/>
              <a:ea typeface="HG丸ｺﾞｼｯｸM-PRO" pitchFamily="50" charset="-128"/>
            </a:endParaRPr>
          </a:p>
          <a:p>
            <a:pPr>
              <a:buNone/>
            </a:pPr>
            <a:r>
              <a:rPr lang="ja-JP" altLang="en-US" sz="3200" dirty="0" smtClean="0">
                <a:solidFill>
                  <a:srgbClr val="2F19B5"/>
                </a:solidFill>
                <a:latin typeface="HG丸ｺﾞｼｯｸM-PRO" pitchFamily="50" charset="-128"/>
                <a:ea typeface="HG丸ｺﾞｼｯｸM-PRO" pitchFamily="50" charset="-128"/>
              </a:rPr>
              <a:t>・英文</a:t>
            </a:r>
            <a:r>
              <a:rPr lang="ja-JP" altLang="en-US" sz="3200" dirty="0">
                <a:solidFill>
                  <a:srgbClr val="2F19B5"/>
                </a:solidFill>
                <a:latin typeface="HG丸ｺﾞｼｯｸM-PRO" pitchFamily="50" charset="-128"/>
                <a:ea typeface="HG丸ｺﾞｼｯｸM-PRO" pitchFamily="50" charset="-128"/>
              </a:rPr>
              <a:t>の</a:t>
            </a:r>
            <a:r>
              <a:rPr lang="ja-JP" altLang="en-US" sz="3200" dirty="0" smtClean="0">
                <a:solidFill>
                  <a:srgbClr val="2F19B5"/>
                </a:solidFill>
                <a:latin typeface="HG丸ｺﾞｼｯｸM-PRO" pitchFamily="50" charset="-128"/>
                <a:ea typeface="HG丸ｺﾞｼｯｸM-PRO" pitchFamily="50" charset="-128"/>
              </a:rPr>
              <a:t>音読</a:t>
            </a:r>
            <a:endParaRPr lang="en-US" altLang="ja-JP" sz="3200" dirty="0" smtClean="0">
              <a:solidFill>
                <a:srgbClr val="2F19B5"/>
              </a:solidFill>
              <a:latin typeface="HG丸ｺﾞｼｯｸM-PRO" pitchFamily="50" charset="-128"/>
              <a:ea typeface="HG丸ｺﾞｼｯｸM-PRO" pitchFamily="50" charset="-128"/>
            </a:endParaRPr>
          </a:p>
          <a:p>
            <a:pPr>
              <a:buNone/>
            </a:pPr>
            <a:r>
              <a:rPr lang="ja-JP" altLang="en-US" sz="3200" dirty="0" smtClean="0">
                <a:solidFill>
                  <a:srgbClr val="2F19B5"/>
                </a:solidFill>
                <a:latin typeface="HG丸ｺﾞｼｯｸM-PRO" pitchFamily="50" charset="-128"/>
                <a:ea typeface="HG丸ｺﾞｼｯｸM-PRO" pitchFamily="50" charset="-128"/>
              </a:rPr>
              <a:t>・英文</a:t>
            </a:r>
            <a:r>
              <a:rPr lang="ja-JP" altLang="en-US" sz="3200" dirty="0">
                <a:solidFill>
                  <a:srgbClr val="2F19B5"/>
                </a:solidFill>
                <a:latin typeface="HG丸ｺﾞｼｯｸM-PRO" pitchFamily="50" charset="-128"/>
                <a:ea typeface="HG丸ｺﾞｼｯｸM-PRO" pitchFamily="50" charset="-128"/>
              </a:rPr>
              <a:t>の</a:t>
            </a:r>
            <a:r>
              <a:rPr lang="ja-JP" altLang="en-US" sz="3200" dirty="0" smtClean="0">
                <a:solidFill>
                  <a:srgbClr val="2F19B5"/>
                </a:solidFill>
                <a:latin typeface="HG丸ｺﾞｼｯｸM-PRO" pitchFamily="50" charset="-128"/>
                <a:ea typeface="HG丸ｺﾞｼｯｸM-PRO" pitchFamily="50" charset="-128"/>
              </a:rPr>
              <a:t>暗唱</a:t>
            </a:r>
            <a:endParaRPr lang="en-US" altLang="ja-JP" sz="3200" dirty="0">
              <a:solidFill>
                <a:srgbClr val="2F19B5"/>
              </a:solidFill>
              <a:latin typeface="HG丸ｺﾞｼｯｸM-PRO" pitchFamily="50" charset="-128"/>
              <a:ea typeface="HG丸ｺﾞｼｯｸM-PRO" pitchFamily="50" charset="-128"/>
            </a:endParaRPr>
          </a:p>
          <a:p>
            <a:pPr>
              <a:buNone/>
            </a:pPr>
            <a:r>
              <a:rPr lang="ja-JP" altLang="en-US" dirty="0"/>
              <a:t>　</a:t>
            </a:r>
            <a:r>
              <a:rPr lang="ja-JP" altLang="en-US" dirty="0" smtClean="0"/>
              <a:t>　</a:t>
            </a:r>
            <a:endParaRPr kumimoji="1" lang="ja-JP" altLang="en-US" dirty="0"/>
          </a:p>
        </p:txBody>
      </p:sp>
    </p:spTree>
    <p:extLst>
      <p:ext uri="{BB962C8B-B14F-4D97-AF65-F5344CB8AC3E}">
        <p14:creationId xmlns="" xmlns:p14="http://schemas.microsoft.com/office/powerpoint/2010/main" val="2125347012"/>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p:txBody>
          <a:bodyPr>
            <a:normAutofit fontScale="92500" lnSpcReduction="20000"/>
          </a:bodyPr>
          <a:lstStyle/>
          <a:p>
            <a:pPr>
              <a:buNone/>
            </a:pPr>
            <a:endParaRPr lang="en-US" altLang="ja-JP" dirty="0" smtClean="0"/>
          </a:p>
          <a:p>
            <a:pPr>
              <a:buNone/>
            </a:pPr>
            <a:endParaRPr lang="en-US" altLang="ja-JP" dirty="0"/>
          </a:p>
          <a:p>
            <a:pPr>
              <a:buNone/>
            </a:pPr>
            <a:r>
              <a:rPr lang="ja-JP" altLang="en-US" dirty="0" smtClean="0">
                <a:latin typeface="HG丸ｺﾞｼｯｸM-PRO" pitchFamily="50" charset="-128"/>
                <a:ea typeface="HG丸ｺﾞｼｯｸM-PRO" pitchFamily="50" charset="-128"/>
              </a:rPr>
              <a:t>スコアが上がるにつれ、英語の授業でしてみたいこととして増える傾向にあるのが</a:t>
            </a:r>
            <a:endParaRPr lang="en-US" altLang="ja-JP" dirty="0" smtClean="0">
              <a:latin typeface="HG丸ｺﾞｼｯｸM-PRO" pitchFamily="50" charset="-128"/>
              <a:ea typeface="HG丸ｺﾞｼｯｸM-PRO" pitchFamily="50" charset="-128"/>
            </a:endParaRPr>
          </a:p>
          <a:p>
            <a:pPr>
              <a:buNone/>
            </a:pPr>
            <a:endParaRPr lang="en-US" altLang="ja-JP" dirty="0">
              <a:latin typeface="HG丸ｺﾞｼｯｸM-PRO" pitchFamily="50" charset="-128"/>
              <a:ea typeface="HG丸ｺﾞｼｯｸM-PRO" pitchFamily="50" charset="-128"/>
            </a:endParaRPr>
          </a:p>
          <a:p>
            <a:pPr>
              <a:buNone/>
            </a:pPr>
            <a:r>
              <a:rPr lang="ja-JP" altLang="en-US" sz="4000" dirty="0" smtClean="0">
                <a:solidFill>
                  <a:srgbClr val="2F19B5"/>
                </a:solidFill>
                <a:latin typeface="HG丸ｺﾞｼｯｸM-PRO" pitchFamily="50" charset="-128"/>
                <a:ea typeface="HG丸ｺﾞｼｯｸM-PRO" pitchFamily="50" charset="-128"/>
              </a:rPr>
              <a:t>・　ライティング</a:t>
            </a:r>
            <a:endParaRPr lang="en-US" altLang="ja-JP" sz="4000" dirty="0" smtClean="0">
              <a:solidFill>
                <a:srgbClr val="2F19B5"/>
              </a:solidFill>
              <a:latin typeface="HG丸ｺﾞｼｯｸM-PRO" pitchFamily="50" charset="-128"/>
              <a:ea typeface="HG丸ｺﾞｼｯｸM-PRO" pitchFamily="50" charset="-128"/>
            </a:endParaRPr>
          </a:p>
          <a:p>
            <a:pPr>
              <a:buNone/>
            </a:pPr>
            <a:r>
              <a:rPr lang="ja-JP" altLang="en-US" sz="4000" dirty="0" smtClean="0">
                <a:solidFill>
                  <a:srgbClr val="2F19B5"/>
                </a:solidFill>
                <a:latin typeface="HG丸ｺﾞｼｯｸM-PRO" pitchFamily="50" charset="-128"/>
                <a:ea typeface="HG丸ｺﾞｼｯｸM-PRO" pitchFamily="50" charset="-128"/>
              </a:rPr>
              <a:t>・　ディベート、ディスカッション</a:t>
            </a:r>
            <a:endParaRPr lang="en-US" altLang="ja-JP" sz="4000" dirty="0" smtClean="0">
              <a:solidFill>
                <a:srgbClr val="2F19B5"/>
              </a:solidFill>
              <a:latin typeface="HG丸ｺﾞｼｯｸM-PRO" pitchFamily="50" charset="-128"/>
              <a:ea typeface="HG丸ｺﾞｼｯｸM-PRO" pitchFamily="50" charset="-128"/>
            </a:endParaRPr>
          </a:p>
          <a:p>
            <a:pPr>
              <a:buNone/>
            </a:pPr>
            <a:endParaRPr lang="en-US" altLang="ja-JP" dirty="0"/>
          </a:p>
          <a:p>
            <a:pPr>
              <a:buNone/>
            </a:pPr>
            <a:r>
              <a:rPr lang="ja-JP" altLang="en-US" dirty="0" smtClean="0"/>
              <a:t>　　　</a:t>
            </a:r>
            <a:endParaRPr kumimoji="1" lang="ja-JP" alt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solidFill>
            <a:schemeClr val="bg2"/>
          </a:solidFill>
          <a:ln>
            <a:solidFill>
              <a:schemeClr val="accent1"/>
            </a:solidFill>
          </a:ln>
        </p:spPr>
        <p:txBody>
          <a:bodyPr>
            <a:normAutofit/>
          </a:bodyPr>
          <a:lstStyle/>
          <a:p>
            <a:pPr marL="0" indent="0">
              <a:buNone/>
            </a:pPr>
            <a:r>
              <a:rPr lang="ja-JP" altLang="en-US" dirty="0" smtClean="0">
                <a:solidFill>
                  <a:schemeClr val="tx2">
                    <a:lumMod val="75000"/>
                  </a:schemeClr>
                </a:solidFill>
                <a:latin typeface="HG丸ｺﾞｼｯｸM-PRO" pitchFamily="50" charset="-128"/>
                <a:ea typeface="HG丸ｺﾞｼｯｸM-PRO" pitchFamily="50" charset="-128"/>
              </a:rPr>
              <a:t>スコアが</a:t>
            </a:r>
            <a:r>
              <a:rPr lang="ja-JP" altLang="en-US" dirty="0">
                <a:solidFill>
                  <a:schemeClr val="tx2">
                    <a:lumMod val="75000"/>
                  </a:schemeClr>
                </a:solidFill>
                <a:latin typeface="HG丸ｺﾞｼｯｸM-PRO" pitchFamily="50" charset="-128"/>
                <a:ea typeface="HG丸ｺﾞｼｯｸM-PRO" pitchFamily="50" charset="-128"/>
              </a:rPr>
              <a:t>高くなるにつれ、基礎練習を減らし、英語の使用体験を増やすと生徒のニーズに合致するのではないか</a:t>
            </a:r>
            <a:r>
              <a:rPr lang="ja-JP" altLang="en-US" dirty="0" smtClean="0">
                <a:solidFill>
                  <a:schemeClr val="tx2">
                    <a:lumMod val="75000"/>
                  </a:schemeClr>
                </a:solidFill>
                <a:latin typeface="HG丸ｺﾞｼｯｸM-PRO" pitchFamily="50" charset="-128"/>
                <a:ea typeface="HG丸ｺﾞｼｯｸM-PRO" pitchFamily="50" charset="-128"/>
              </a:rPr>
              <a:t>。</a:t>
            </a:r>
            <a:endParaRPr lang="en-US" altLang="ja-JP" dirty="0">
              <a:solidFill>
                <a:schemeClr val="tx2">
                  <a:lumMod val="75000"/>
                </a:schemeClr>
              </a:solidFill>
              <a:latin typeface="HG丸ｺﾞｼｯｸM-PRO" pitchFamily="50" charset="-128"/>
              <a:ea typeface="HG丸ｺﾞｼｯｸM-PRO" pitchFamily="50" charset="-128"/>
            </a:endParaRPr>
          </a:p>
          <a:p>
            <a:pPr marL="0" indent="0">
              <a:buNone/>
            </a:pPr>
            <a:r>
              <a:rPr lang="ja-JP" altLang="en-US" dirty="0" smtClean="0">
                <a:solidFill>
                  <a:schemeClr val="tx2">
                    <a:lumMod val="75000"/>
                  </a:schemeClr>
                </a:solidFill>
                <a:latin typeface="HG丸ｺﾞｼｯｸM-PRO" pitchFamily="50" charset="-128"/>
                <a:ea typeface="HG丸ｺﾞｼｯｸM-PRO" pitchFamily="50" charset="-128"/>
              </a:rPr>
              <a:t>本校の場合は</a:t>
            </a:r>
            <a:endParaRPr lang="en-US" altLang="ja-JP" dirty="0" smtClean="0">
              <a:solidFill>
                <a:schemeClr val="tx2">
                  <a:lumMod val="75000"/>
                </a:schemeClr>
              </a:solidFill>
              <a:latin typeface="HG丸ｺﾞｼｯｸM-PRO" pitchFamily="50" charset="-128"/>
              <a:ea typeface="HG丸ｺﾞｼｯｸM-PRO" pitchFamily="50" charset="-128"/>
            </a:endParaRPr>
          </a:p>
          <a:p>
            <a:pPr marL="0" indent="0">
              <a:buNone/>
            </a:pPr>
            <a:r>
              <a:rPr lang="en-US" altLang="ja-JP" sz="4400" dirty="0" smtClean="0">
                <a:solidFill>
                  <a:srgbClr val="FF0000"/>
                </a:solidFill>
                <a:latin typeface="HG丸ｺﾞｼｯｸM-PRO" pitchFamily="50" charset="-128"/>
                <a:ea typeface="HG丸ｺﾞｼｯｸM-PRO" pitchFamily="50" charset="-128"/>
              </a:rPr>
              <a:t>GTEC</a:t>
            </a:r>
            <a:r>
              <a:rPr lang="ja-JP" altLang="en-US" sz="4400" dirty="0" smtClean="0">
                <a:solidFill>
                  <a:srgbClr val="FF0000"/>
                </a:solidFill>
                <a:latin typeface="HG丸ｺﾞｼｯｸM-PRO" pitchFamily="50" charset="-128"/>
                <a:ea typeface="HG丸ｺﾞｼｯｸM-PRO" pitchFamily="50" charset="-128"/>
              </a:rPr>
              <a:t>　</a:t>
            </a:r>
            <a:r>
              <a:rPr lang="en-US" altLang="ja-JP" sz="4400" dirty="0" smtClean="0">
                <a:solidFill>
                  <a:srgbClr val="FF0000"/>
                </a:solidFill>
                <a:latin typeface="HG丸ｺﾞｼｯｸM-PRO" pitchFamily="50" charset="-128"/>
                <a:ea typeface="HG丸ｺﾞｼｯｸM-PRO" pitchFamily="50" charset="-128"/>
              </a:rPr>
              <a:t>GRADE</a:t>
            </a:r>
            <a:r>
              <a:rPr lang="ja-JP" altLang="en-US" sz="4400" dirty="0" smtClean="0">
                <a:solidFill>
                  <a:srgbClr val="FF0000"/>
                </a:solidFill>
                <a:latin typeface="HG丸ｺﾞｼｯｸM-PRO" pitchFamily="50" charset="-128"/>
                <a:ea typeface="HG丸ｺﾞｼｯｸM-PRO" pitchFamily="50" charset="-128"/>
              </a:rPr>
              <a:t>３（４００）</a:t>
            </a:r>
            <a:endParaRPr lang="en-US" altLang="ja-JP" sz="4400" dirty="0" smtClean="0">
              <a:solidFill>
                <a:srgbClr val="FF0000"/>
              </a:solidFill>
              <a:latin typeface="HG丸ｺﾞｼｯｸM-PRO" pitchFamily="50" charset="-128"/>
              <a:ea typeface="HG丸ｺﾞｼｯｸM-PRO" pitchFamily="50" charset="-128"/>
            </a:endParaRPr>
          </a:p>
          <a:p>
            <a:pPr marL="0" indent="0">
              <a:buNone/>
            </a:pPr>
            <a:r>
              <a:rPr lang="ja-JP" altLang="en-US" sz="4400" dirty="0" smtClean="0">
                <a:solidFill>
                  <a:srgbClr val="FF0000"/>
                </a:solidFill>
                <a:latin typeface="HG丸ｺﾞｼｯｸM-PRO" pitchFamily="50" charset="-128"/>
                <a:ea typeface="HG丸ｺﾞｼｯｸM-PRO" pitchFamily="50" charset="-128"/>
              </a:rPr>
              <a:t>　　　を超える頃が転換期</a:t>
            </a:r>
            <a:endParaRPr lang="en-US" altLang="ja-JP" sz="4400" dirty="0">
              <a:solidFill>
                <a:srgbClr val="FF0000"/>
              </a:solidFill>
              <a:latin typeface="HG丸ｺﾞｼｯｸM-PRO" pitchFamily="50" charset="-128"/>
              <a:ea typeface="HG丸ｺﾞｼｯｸM-PRO" pitchFamily="50" charset="-128"/>
            </a:endParaRPr>
          </a:p>
          <a:p>
            <a:endParaRPr kumimoji="1" lang="ja-JP" altLang="en-US" dirty="0"/>
          </a:p>
        </p:txBody>
      </p:sp>
    </p:spTree>
    <p:extLst>
      <p:ext uri="{BB962C8B-B14F-4D97-AF65-F5344CB8AC3E}">
        <p14:creationId xmlns="" xmlns:p14="http://schemas.microsoft.com/office/powerpoint/2010/main" val="1994308315"/>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丸ｺﾞｼｯｸM-PRO" pitchFamily="50" charset="-128"/>
                <a:ea typeface="HG丸ｺﾞｼｯｸM-PRO" pitchFamily="50" charset="-128"/>
              </a:rPr>
              <a:t>結論・・・</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solidFill>
            <a:schemeClr val="bg2"/>
          </a:solidFill>
          <a:ln>
            <a:solidFill>
              <a:srgbClr val="2F19B5"/>
            </a:solidFill>
          </a:ln>
        </p:spPr>
        <p:txBody>
          <a:bodyPr>
            <a:normAutofit fontScale="92500" lnSpcReduction="20000"/>
          </a:bodyPr>
          <a:lstStyle/>
          <a:p>
            <a:pPr>
              <a:buNone/>
            </a:pPr>
            <a:r>
              <a:rPr kumimoji="1" lang="ja-JP" altLang="en-US" dirty="0" smtClean="0">
                <a:latin typeface="HG丸ｺﾞｼｯｸM-PRO" pitchFamily="50" charset="-128"/>
                <a:ea typeface="HG丸ｺﾞｼｯｸM-PRO" pitchFamily="50" charset="-128"/>
              </a:rPr>
              <a:t>本校生の場合、まずは英語を好きにさせる作戦</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①授業での達成感</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②コミュニケーション体験</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③有識者講演会・グローバル講演会</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④</a:t>
            </a:r>
            <a:r>
              <a:rPr kumimoji="1" lang="en-US" altLang="ja-JP" dirty="0" smtClean="0">
                <a:latin typeface="HG丸ｺﾞｼｯｸM-PRO" pitchFamily="50" charset="-128"/>
                <a:ea typeface="HG丸ｺﾞｼｯｸM-PRO" pitchFamily="50" charset="-128"/>
              </a:rPr>
              <a:t>English Camp</a:t>
            </a:r>
          </a:p>
          <a:p>
            <a:pPr>
              <a:buNone/>
            </a:pPr>
            <a:r>
              <a:rPr lang="ja-JP" altLang="en-US" dirty="0" smtClean="0">
                <a:latin typeface="HG丸ｺﾞｼｯｸM-PRO" pitchFamily="50" charset="-128"/>
                <a:ea typeface="HG丸ｺﾞｼｯｸM-PRO" pitchFamily="50" charset="-128"/>
              </a:rPr>
              <a:t>　　⑤スピーチコンテスト　等</a:t>
            </a:r>
            <a:endParaRPr lang="en-US" altLang="ja-JP" dirty="0" smtClean="0">
              <a:latin typeface="HG丸ｺﾞｼｯｸM-PRO" pitchFamily="50" charset="-128"/>
              <a:ea typeface="HG丸ｺﾞｼｯｸM-PRO" pitchFamily="50" charset="-128"/>
            </a:endParaRPr>
          </a:p>
          <a:p>
            <a:pPr>
              <a:buNone/>
            </a:pP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内発的な動機づけ（数字やスコアだけでなく）</a:t>
            </a:r>
            <a:endParaRPr lang="en-US" altLang="ja-JP" dirty="0" smtClean="0">
              <a:latin typeface="HG丸ｺﾞｼｯｸM-PRO" pitchFamily="50" charset="-128"/>
              <a:ea typeface="HG丸ｺﾞｼｯｸM-PRO" pitchFamily="50" charset="-128"/>
            </a:endParaRPr>
          </a:p>
          <a:p>
            <a:pPr>
              <a:buNone/>
            </a:pPr>
            <a:r>
              <a:rPr kumimoji="1" lang="ja-JP" altLang="en-US" dirty="0" smtClean="0">
                <a:solidFill>
                  <a:srgbClr val="FF0000"/>
                </a:solidFill>
                <a:latin typeface="HG丸ｺﾞｼｯｸM-PRO" pitchFamily="50" charset="-128"/>
                <a:ea typeface="HG丸ｺﾞｼｯｸM-PRO" pitchFamily="50" charset="-128"/>
              </a:rPr>
              <a:t>　関心・意欲・態度の評価が大切ではないか？</a:t>
            </a:r>
            <a:endParaRPr kumimoji="1" lang="ja-JP" altLang="en-US" dirty="0">
              <a:solidFill>
                <a:srgbClr val="FF0000"/>
              </a:solid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56</a:t>
            </a:fld>
            <a:endParaRPr kumimoji="1" lang="ja-JP" alt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HG丸ｺﾞｼｯｸM-PRO" pitchFamily="50" charset="-128"/>
                <a:ea typeface="HG丸ｺﾞｼｯｸM-PRO" pitchFamily="50" charset="-128"/>
              </a:rPr>
              <a:t>ICT</a:t>
            </a:r>
            <a:r>
              <a:rPr kumimoji="1" lang="ja-JP" altLang="en-US" dirty="0" smtClean="0">
                <a:latin typeface="HG丸ｺﾞｼｯｸM-PRO" pitchFamily="50" charset="-128"/>
                <a:ea typeface="HG丸ｺﾞｼｯｸM-PRO" pitchFamily="50" charset="-128"/>
              </a:rPr>
              <a:t>の活用</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57</a:t>
            </a:fld>
            <a:endParaRPr kumimoji="1" lang="ja-JP" alt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en-US" altLang="ja-JP" dirty="0" smtClean="0">
                <a:latin typeface="HG丸ｺﾞｼｯｸM-PRO" pitchFamily="50" charset="-128"/>
                <a:ea typeface="HG丸ｺﾞｼｯｸM-PRO" pitchFamily="50" charset="-128"/>
              </a:rPr>
              <a:t>E-Learning</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fontScale="92500" lnSpcReduction="10000"/>
          </a:bodyPr>
          <a:lstStyle/>
          <a:p>
            <a:pPr>
              <a:buNone/>
            </a:pPr>
            <a:r>
              <a:rPr kumimoji="1" lang="ja-JP" altLang="en-US" dirty="0" smtClean="0">
                <a:latin typeface="HG丸ｺﾞｼｯｸM-PRO" pitchFamily="50" charset="-128"/>
                <a:ea typeface="HG丸ｺﾞｼｯｸM-PRO" pitchFamily="50" charset="-128"/>
              </a:rPr>
              <a:t>①　副教材として導入</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・反復学習による基礎・基本の習得</a:t>
            </a:r>
            <a:endParaRPr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・個に応じた指導</a:t>
            </a:r>
            <a:endParaRPr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②　宿題・自習課題として指導</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・中学校段階の英文法の復習、英検準２級程度の文法反復</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・センター試験対策</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（特にリスニングで高い効果）</a:t>
            </a:r>
            <a:endParaRPr kumimoji="1" lang="en-US" altLang="ja-JP"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58</a:t>
            </a:fld>
            <a:endParaRPr kumimoji="1" lang="ja-JP" alt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E:\unnamed..png"/>
          <p:cNvPicPr>
            <a:picLocks noGrp="1" noChangeAspect="1" noChangeArrowheads="1"/>
          </p:cNvPicPr>
          <p:nvPr>
            <p:ph idx="1"/>
          </p:nvPr>
        </p:nvPicPr>
        <p:blipFill>
          <a:blip r:embed="rId2" cstate="print"/>
          <a:srcRect t="6364"/>
          <a:stretch>
            <a:fillRect/>
          </a:stretch>
        </p:blipFill>
        <p:spPr bwMode="auto">
          <a:xfrm>
            <a:off x="0" y="1447800"/>
            <a:ext cx="2483768" cy="5005535"/>
          </a:xfrm>
          <a:prstGeom prst="rect">
            <a:avLst/>
          </a:prstGeom>
          <a:noFill/>
        </p:spPr>
      </p:pic>
      <p:pic>
        <p:nvPicPr>
          <p:cNvPr id="5" name="Picture 5" descr="E:\unnamed.png"/>
          <p:cNvPicPr>
            <a:picLocks noChangeAspect="1" noChangeArrowheads="1"/>
          </p:cNvPicPr>
          <p:nvPr/>
        </p:nvPicPr>
        <p:blipFill>
          <a:blip r:embed="rId3" cstate="print"/>
          <a:srcRect t="14641" b="51007"/>
          <a:stretch>
            <a:fillRect/>
          </a:stretch>
        </p:blipFill>
        <p:spPr bwMode="auto">
          <a:xfrm>
            <a:off x="2483768" y="1447800"/>
            <a:ext cx="6660232" cy="5077544"/>
          </a:xfrm>
          <a:prstGeom prst="rect">
            <a:avLst/>
          </a:prstGeom>
          <a:noFill/>
        </p:spPr>
      </p:pic>
      <p:sp>
        <p:nvSpPr>
          <p:cNvPr id="10" name="角丸四角形 4"/>
          <p:cNvSpPr/>
          <p:nvPr/>
        </p:nvSpPr>
        <p:spPr>
          <a:xfrm>
            <a:off x="520291" y="301646"/>
            <a:ext cx="8103419" cy="8680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endParaRPr kumimoji="1" lang="ja-JP" altLang="en-US" sz="3600" kern="1200" dirty="0"/>
          </a:p>
        </p:txBody>
      </p:sp>
      <p:sp>
        <p:nvSpPr>
          <p:cNvPr id="7" name="正方形/長方形 6"/>
          <p:cNvSpPr/>
          <p:nvPr/>
        </p:nvSpPr>
        <p:spPr>
          <a:xfrm>
            <a:off x="1676400" y="533400"/>
            <a:ext cx="5926622" cy="584775"/>
          </a:xfrm>
          <a:prstGeom prst="rect">
            <a:avLst/>
          </a:prstGeom>
        </p:spPr>
        <p:txBody>
          <a:bodyPr wrap="none">
            <a:spAutoFit/>
          </a:bodyPr>
          <a:lstStyle/>
          <a:p>
            <a:pPr algn="ctr"/>
            <a:r>
              <a:rPr lang="en-US" altLang="ja-JP" sz="3200" dirty="0" smtClean="0">
                <a:latin typeface="HG丸ｺﾞｼｯｸM-PRO" pitchFamily="50" charset="-128"/>
                <a:ea typeface="HG丸ｺﾞｼｯｸM-PRO" pitchFamily="50" charset="-128"/>
              </a:rPr>
              <a:t>E-Learning (NEWTON TLT)</a:t>
            </a:r>
            <a:endParaRPr lang="ja-JP" altLang="en-US" sz="3200" dirty="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685800"/>
            <a:ext cx="8610600" cy="609600"/>
          </a:xfrm>
        </p:spPr>
        <p:txBody>
          <a:bodyPr>
            <a:normAutofit fontScale="90000"/>
          </a:bodyPr>
          <a:lstStyle/>
          <a:p>
            <a:pPr algn="l"/>
            <a:r>
              <a:rPr lang="ja-JP" altLang="en-US" dirty="0" smtClean="0"/>
              <a:t>　</a:t>
            </a:r>
            <a:r>
              <a:rPr lang="en-US" altLang="ja-JP" dirty="0" smtClean="0"/>
              <a:t/>
            </a:r>
            <a:br>
              <a:rPr lang="en-US" altLang="ja-JP" dirty="0" smtClean="0"/>
            </a:br>
            <a:r>
              <a:rPr lang="en-US" altLang="ja-JP" dirty="0" smtClean="0"/>
              <a:t/>
            </a:r>
            <a:br>
              <a:rPr lang="en-US" altLang="ja-JP" dirty="0" smtClean="0"/>
            </a:br>
            <a:r>
              <a:rPr lang="ja-JP" altLang="en-US" dirty="0" smtClean="0"/>
              <a:t>　</a:t>
            </a: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228600" y="1524000"/>
            <a:ext cx="8705088" cy="4876800"/>
          </a:xfrm>
        </p:spPr>
        <p:txBody>
          <a:bodyPr/>
          <a:lstStyle/>
          <a:p>
            <a:pPr>
              <a:buNone/>
            </a:pPr>
            <a:endParaRPr kumimoji="1" lang="en-US" altLang="ja-JP" dirty="0" smtClean="0"/>
          </a:p>
          <a:p>
            <a:pPr>
              <a:buNone/>
            </a:pPr>
            <a:endParaRPr kumimoji="1" lang="ja-JP" altLang="en-US" dirty="0"/>
          </a:p>
        </p:txBody>
      </p:sp>
      <p:sp>
        <p:nvSpPr>
          <p:cNvPr id="14" name="スライド番号プレースホルダ 13"/>
          <p:cNvSpPr>
            <a:spLocks noGrp="1"/>
          </p:cNvSpPr>
          <p:nvPr>
            <p:ph type="sldNum" sz="quarter" idx="12"/>
          </p:nvPr>
        </p:nvSpPr>
        <p:spPr/>
        <p:txBody>
          <a:bodyPr/>
          <a:lstStyle/>
          <a:p>
            <a:fld id="{656B354A-AE41-4EBA-8FC8-E9E2473C844C}" type="slidenum">
              <a:rPr kumimoji="1" lang="ja-JP" altLang="en-US" smtClean="0"/>
              <a:pPr/>
              <a:t>6</a:t>
            </a:fld>
            <a:endParaRPr kumimoji="1" lang="ja-JP" altLang="en-US"/>
          </a:p>
        </p:txBody>
      </p:sp>
      <p:sp>
        <p:nvSpPr>
          <p:cNvPr id="4" name="角丸四角形 3"/>
          <p:cNvSpPr/>
          <p:nvPr/>
        </p:nvSpPr>
        <p:spPr>
          <a:xfrm>
            <a:off x="762000" y="685800"/>
            <a:ext cx="77724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200" dirty="0" smtClean="0">
                <a:latin typeface="HG丸ｺﾞｼｯｸM-PRO" pitchFamily="50" charset="-128"/>
                <a:ea typeface="HG丸ｺﾞｼｯｸM-PRO" pitchFamily="50" charset="-128"/>
              </a:rPr>
              <a:t>H19</a:t>
            </a:r>
            <a:r>
              <a:rPr kumimoji="1" lang="ja-JP" altLang="en-US" sz="3200" dirty="0" smtClean="0">
                <a:latin typeface="HG丸ｺﾞｼｯｸM-PRO" pitchFamily="50" charset="-128"/>
                <a:ea typeface="HG丸ｺﾞｼｯｸM-PRO" pitchFamily="50" charset="-128"/>
              </a:rPr>
              <a:t>～滝西英語の基本スタイル</a:t>
            </a:r>
            <a:endParaRPr kumimoji="1" lang="ja-JP" altLang="en-US" sz="3200" dirty="0">
              <a:latin typeface="HG丸ｺﾞｼｯｸM-PRO" pitchFamily="50" charset="-128"/>
              <a:ea typeface="HG丸ｺﾞｼｯｸM-PRO" pitchFamily="50" charset="-128"/>
            </a:endParaRPr>
          </a:p>
        </p:txBody>
      </p:sp>
      <p:sp>
        <p:nvSpPr>
          <p:cNvPr id="5" name="角丸四角形 4"/>
          <p:cNvSpPr/>
          <p:nvPr/>
        </p:nvSpPr>
        <p:spPr>
          <a:xfrm>
            <a:off x="2819400" y="2438400"/>
            <a:ext cx="1524000" cy="1600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HG丸ｺﾞｼｯｸM-PRO" pitchFamily="50" charset="-128"/>
                <a:ea typeface="HG丸ｺﾞｼｯｸM-PRO" pitchFamily="50" charset="-128"/>
              </a:rPr>
              <a:t>インプット</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インテイク</a:t>
            </a:r>
            <a:endParaRPr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a:t>
            </a:r>
            <a:endParaRPr kumimoji="1" lang="en-US" altLang="ja-JP" sz="1400" dirty="0" smtClean="0">
              <a:latin typeface="HG丸ｺﾞｼｯｸM-PRO" pitchFamily="50" charset="-128"/>
              <a:ea typeface="HG丸ｺﾞｼｯｸM-PRO" pitchFamily="50" charset="-128"/>
            </a:endParaRPr>
          </a:p>
          <a:p>
            <a:pPr algn="ctr"/>
            <a:r>
              <a:rPr kumimoji="1" lang="ja-JP" altLang="en-US" sz="1400" dirty="0" smtClean="0">
                <a:latin typeface="HG丸ｺﾞｼｯｸM-PRO" pitchFamily="50" charset="-128"/>
                <a:ea typeface="HG丸ｺﾞｼｯｸM-PRO" pitchFamily="50" charset="-128"/>
              </a:rPr>
              <a:t>アウトプット</a:t>
            </a:r>
            <a:endParaRPr kumimoji="1" lang="ja-JP" altLang="en-US" sz="1400" dirty="0">
              <a:latin typeface="HG丸ｺﾞｼｯｸM-PRO" pitchFamily="50" charset="-128"/>
              <a:ea typeface="HG丸ｺﾞｼｯｸM-PRO" pitchFamily="50" charset="-128"/>
            </a:endParaRPr>
          </a:p>
        </p:txBody>
      </p:sp>
      <p:sp>
        <p:nvSpPr>
          <p:cNvPr id="6" name="角丸四角形 5"/>
          <p:cNvSpPr/>
          <p:nvPr/>
        </p:nvSpPr>
        <p:spPr>
          <a:xfrm>
            <a:off x="4724400" y="2362200"/>
            <a:ext cx="16002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ea typeface="ＤＦ特太ゴシック体" pitchFamily="1" charset="-128"/>
            </a:endParaRPr>
          </a:p>
          <a:p>
            <a:pPr algn="ctr"/>
            <a:r>
              <a:rPr lang="ja-JP" altLang="en-US" sz="1400" dirty="0" smtClean="0">
                <a:latin typeface="HG丸ｺﾞｼｯｸM-PRO" pitchFamily="50" charset="-128"/>
                <a:ea typeface="HG丸ｺﾞｼｯｸM-PRO" pitchFamily="50" charset="-128"/>
              </a:rPr>
              <a:t>ペアワーク、</a:t>
            </a:r>
            <a:endParaRPr lang="en-US" altLang="ja-JP" sz="1400" dirty="0" smtClean="0">
              <a:latin typeface="HG丸ｺﾞｼｯｸM-PRO" pitchFamily="50" charset="-128"/>
              <a:ea typeface="HG丸ｺﾞｼｯｸM-PRO" pitchFamily="50" charset="-128"/>
            </a:endParaRPr>
          </a:p>
          <a:p>
            <a:pPr algn="ctr"/>
            <a:r>
              <a:rPr lang="ja-JP" altLang="en-US" sz="1400" dirty="0" smtClean="0">
                <a:latin typeface="HG丸ｺﾞｼｯｸM-PRO" pitchFamily="50" charset="-128"/>
                <a:ea typeface="HG丸ｺﾞｼｯｸM-PRO" pitchFamily="50" charset="-128"/>
              </a:rPr>
              <a:t>グループワークによるエンカウンタースタイル</a:t>
            </a:r>
            <a:endParaRPr kumimoji="1" lang="en-US" altLang="ja-JP" sz="1400" dirty="0" smtClean="0">
              <a:latin typeface="HG丸ｺﾞｼｯｸM-PRO" pitchFamily="50" charset="-128"/>
              <a:ea typeface="HG丸ｺﾞｼｯｸM-PRO" pitchFamily="50" charset="-128"/>
            </a:endParaRPr>
          </a:p>
          <a:p>
            <a:pPr algn="ctr"/>
            <a:endParaRPr kumimoji="1" lang="ja-JP" altLang="en-US" sz="2400" dirty="0">
              <a:ea typeface="ＤＦ特太ゴシック体" pitchFamily="1" charset="-128"/>
            </a:endParaRPr>
          </a:p>
        </p:txBody>
      </p:sp>
      <p:sp>
        <p:nvSpPr>
          <p:cNvPr id="7" name="角丸四角形 6"/>
          <p:cNvSpPr/>
          <p:nvPr/>
        </p:nvSpPr>
        <p:spPr>
          <a:xfrm>
            <a:off x="6553200" y="2438400"/>
            <a:ext cx="19050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latin typeface="HG丸ｺﾞｼｯｸM-PRO" pitchFamily="50" charset="-128"/>
                <a:ea typeface="HG丸ｺﾞｼｯｸM-PRO" pitchFamily="50" charset="-128"/>
              </a:rPr>
              <a:t>オール</a:t>
            </a:r>
            <a:endParaRPr lang="en-US" altLang="ja-JP" sz="1600" dirty="0" smtClean="0">
              <a:latin typeface="HG丸ｺﾞｼｯｸM-PRO" pitchFamily="50" charset="-128"/>
              <a:ea typeface="HG丸ｺﾞｼｯｸM-PRO" pitchFamily="50" charset="-128"/>
            </a:endParaRPr>
          </a:p>
          <a:p>
            <a:pPr algn="ctr"/>
            <a:r>
              <a:rPr lang="ja-JP" altLang="en-US" sz="1600" dirty="0" smtClean="0">
                <a:latin typeface="HG丸ｺﾞｼｯｸM-PRO" pitchFamily="50" charset="-128"/>
                <a:ea typeface="HG丸ｺﾞｼｯｸM-PRO" pitchFamily="50" charset="-128"/>
              </a:rPr>
              <a:t>イングリッシュ</a:t>
            </a:r>
            <a:endParaRPr kumimoji="1" lang="en-US" altLang="ja-JP" sz="1600" dirty="0" smtClean="0">
              <a:latin typeface="HG丸ｺﾞｼｯｸM-PRO" pitchFamily="50" charset="-128"/>
              <a:ea typeface="HG丸ｺﾞｼｯｸM-PRO" pitchFamily="50" charset="-128"/>
            </a:endParaRPr>
          </a:p>
        </p:txBody>
      </p:sp>
      <p:sp>
        <p:nvSpPr>
          <p:cNvPr id="8" name="下矢印 7"/>
          <p:cNvSpPr/>
          <p:nvPr/>
        </p:nvSpPr>
        <p:spPr>
          <a:xfrm>
            <a:off x="3276600" y="1981200"/>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5181600" y="1981200"/>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7239000" y="1981200"/>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114800" y="4038600"/>
            <a:ext cx="9906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1828800" y="4419600"/>
            <a:ext cx="5791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bg1"/>
                </a:solidFill>
                <a:latin typeface="HG丸ｺﾞｼｯｸM-PRO" pitchFamily="50" charset="-128"/>
                <a:ea typeface="HG丸ｺﾞｼｯｸM-PRO" pitchFamily="50" charset="-128"/>
              </a:rPr>
              <a:t>英語でコミュニケーション</a:t>
            </a:r>
            <a:endParaRPr kumimoji="1" lang="en-US" altLang="ja-JP" dirty="0" smtClean="0">
              <a:solidFill>
                <a:schemeClr val="bg1"/>
              </a:solidFill>
              <a:latin typeface="HG丸ｺﾞｼｯｸM-PRO" pitchFamily="50" charset="-128"/>
              <a:ea typeface="HG丸ｺﾞｼｯｸM-PRO" pitchFamily="50" charset="-128"/>
            </a:endParaRPr>
          </a:p>
          <a:p>
            <a:pPr algn="ctr"/>
            <a:r>
              <a:rPr lang="ja-JP" altLang="en-US" dirty="0" smtClean="0">
                <a:solidFill>
                  <a:schemeClr val="bg1"/>
                </a:solidFill>
                <a:latin typeface="HG丸ｺﾞｼｯｸM-PRO" pitchFamily="50" charset="-128"/>
                <a:ea typeface="HG丸ｺﾞｼｯｸM-PRO" pitchFamily="50" charset="-128"/>
              </a:rPr>
              <a:t>自分の考えを伝え、相手の考えを理解できる力</a:t>
            </a:r>
            <a:endParaRPr kumimoji="1" lang="ja-JP" altLang="en-US" dirty="0">
              <a:solidFill>
                <a:schemeClr val="bg1"/>
              </a:solidFill>
              <a:latin typeface="HG丸ｺﾞｼｯｸM-PRO" pitchFamily="50" charset="-128"/>
              <a:ea typeface="HG丸ｺﾞｼｯｸM-PRO" pitchFamily="50" charset="-128"/>
            </a:endParaRPr>
          </a:p>
        </p:txBody>
      </p:sp>
      <p:sp>
        <p:nvSpPr>
          <p:cNvPr id="13" name="円/楕円 12"/>
          <p:cNvSpPr/>
          <p:nvPr/>
        </p:nvSpPr>
        <p:spPr>
          <a:xfrm>
            <a:off x="914400" y="5181600"/>
            <a:ext cx="7391400" cy="838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b="1" dirty="0" smtClean="0">
                <a:solidFill>
                  <a:srgbClr val="FF0066"/>
                </a:solidFill>
                <a:latin typeface="HG丸ｺﾞｼｯｸM-PRO" pitchFamily="50" charset="-128"/>
                <a:ea typeface="HG丸ｺﾞｼｯｸM-PRO" pitchFamily="50" charset="-128"/>
              </a:rPr>
              <a:t>間違えを恐れずに、</a:t>
            </a:r>
            <a:endParaRPr kumimoji="1" lang="en-US" altLang="ja-JP" b="1" dirty="0" smtClean="0">
              <a:solidFill>
                <a:srgbClr val="FF0066"/>
              </a:solidFill>
              <a:latin typeface="HG丸ｺﾞｼｯｸM-PRO" pitchFamily="50" charset="-128"/>
              <a:ea typeface="HG丸ｺﾞｼｯｸM-PRO" pitchFamily="50" charset="-128"/>
            </a:endParaRPr>
          </a:p>
          <a:p>
            <a:pPr algn="ctr"/>
            <a:r>
              <a:rPr lang="ja-JP" altLang="en-US" b="1" dirty="0" smtClean="0">
                <a:solidFill>
                  <a:srgbClr val="FF0066"/>
                </a:solidFill>
                <a:latin typeface="HG丸ｺﾞｼｯｸM-PRO" pitchFamily="50" charset="-128"/>
                <a:ea typeface="HG丸ｺﾞｼｯｸM-PRO" pitchFamily="50" charset="-128"/>
              </a:rPr>
              <a:t>自己理解・他者理解をすすめる</a:t>
            </a:r>
            <a:endParaRPr kumimoji="1" lang="ja-JP" altLang="en-US" b="1" dirty="0">
              <a:solidFill>
                <a:srgbClr val="FF0066"/>
              </a:solidFill>
              <a:latin typeface="HG丸ｺﾞｼｯｸM-PRO" pitchFamily="50" charset="-128"/>
              <a:ea typeface="HG丸ｺﾞｼｯｸM-PRO" pitchFamily="50" charset="-128"/>
            </a:endParaRPr>
          </a:p>
        </p:txBody>
      </p:sp>
      <p:sp>
        <p:nvSpPr>
          <p:cNvPr id="15" name="下矢印 14"/>
          <p:cNvSpPr/>
          <p:nvPr/>
        </p:nvSpPr>
        <p:spPr>
          <a:xfrm>
            <a:off x="1143000" y="1981200"/>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ローチャート : 代替処理 15"/>
          <p:cNvSpPr/>
          <p:nvPr/>
        </p:nvSpPr>
        <p:spPr>
          <a:xfrm>
            <a:off x="685800" y="2438400"/>
            <a:ext cx="1600200" cy="16002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丸ｺﾞｼｯｸM-PRO" pitchFamily="50" charset="-128"/>
                <a:ea typeface="HG丸ｺﾞｼｯｸM-PRO" pitchFamily="50" charset="-128"/>
              </a:rPr>
              <a:t>少人数指導</a:t>
            </a:r>
            <a:endParaRPr kumimoji="1" lang="ja-JP" altLang="en-US" dirty="0">
              <a:latin typeface="HG丸ｺﾞｼｯｸM-PRO" pitchFamily="50" charset="-128"/>
              <a:ea typeface="HG丸ｺﾞｼｯｸM-PRO" pitchFamily="50" charset="-128"/>
            </a:endParaRPr>
          </a:p>
        </p:txBody>
      </p:sp>
      <p:sp>
        <p:nvSpPr>
          <p:cNvPr id="18" name="フローチャート : 代替処理 17"/>
          <p:cNvSpPr/>
          <p:nvPr/>
        </p:nvSpPr>
        <p:spPr>
          <a:xfrm>
            <a:off x="1371600" y="1524000"/>
            <a:ext cx="6324600" cy="3048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latin typeface="HG丸ｺﾞｼｯｸM-PRO" pitchFamily="50" charset="-128"/>
                <a:ea typeface="HG丸ｺﾞｼｯｸM-PRO" pitchFamily="50" charset="-128"/>
              </a:rPr>
              <a:t>教科書を</a:t>
            </a:r>
            <a:endParaRPr kumimoji="1" lang="ja-JP" altLang="en-US" sz="2400" b="1" dirty="0">
              <a:solidFill>
                <a:schemeClr val="bg1"/>
              </a:solidFill>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animBg="1"/>
      <p:bldP spid="18"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丸ｺﾞｼｯｸM-PRO" pitchFamily="50" charset="-128"/>
                <a:ea typeface="HG丸ｺﾞｼｯｸM-PRO" pitchFamily="50" charset="-128"/>
              </a:rPr>
              <a:t>教員によるＩＣＴ研究推進</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00FF00"/>
            </a:solidFill>
          </a:ln>
        </p:spPr>
        <p:txBody>
          <a:bodyPr>
            <a:normAutofit fontScale="85000" lnSpcReduction="10000"/>
          </a:bodyPr>
          <a:lstStyle/>
          <a:p>
            <a:pPr>
              <a:buNone/>
            </a:pPr>
            <a:r>
              <a:rPr lang="ja-JP" altLang="en-US" dirty="0" smtClean="0">
                <a:latin typeface="HG丸ｺﾞｼｯｸM-PRO" pitchFamily="50" charset="-128"/>
                <a:ea typeface="HG丸ｺﾞｼｯｸM-PRO" pitchFamily="50" charset="-128"/>
              </a:rPr>
              <a:t>・</a:t>
            </a:r>
            <a:r>
              <a:rPr lang="en-US" altLang="ja-JP" dirty="0" smtClean="0">
                <a:latin typeface="HG丸ｺﾞｼｯｸM-PRO" pitchFamily="50" charset="-128"/>
                <a:ea typeface="HG丸ｺﾞｼｯｸM-PRO" pitchFamily="50" charset="-128"/>
              </a:rPr>
              <a:t>iPod touch </a:t>
            </a:r>
            <a:r>
              <a:rPr lang="ja-JP" altLang="en-US" dirty="0" smtClean="0">
                <a:latin typeface="HG丸ｺﾞｼｯｸM-PRO" pitchFamily="50" charset="-128"/>
                <a:ea typeface="HG丸ｺﾞｼｯｸM-PRO" pitchFamily="50" charset="-128"/>
              </a:rPr>
              <a:t>の利用　（英語科教員全員）</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a:t>
            </a:r>
            <a:r>
              <a:rPr kumimoji="1" lang="en-US" altLang="ja-JP" dirty="0" smtClean="0">
                <a:latin typeface="HG丸ｺﾞｼｯｸM-PRO" pitchFamily="50" charset="-128"/>
                <a:ea typeface="HG丸ｺﾞｼｯｸM-PRO" pitchFamily="50" charset="-128"/>
              </a:rPr>
              <a:t>Wireless Speaker </a:t>
            </a:r>
            <a:r>
              <a:rPr kumimoji="1" lang="ja-JP" altLang="en-US" dirty="0" smtClean="0">
                <a:latin typeface="HG丸ｺﾞｼｯｸM-PRO" pitchFamily="50" charset="-128"/>
                <a:ea typeface="HG丸ｺﾞｼｯｸM-PRO" pitchFamily="50" charset="-128"/>
              </a:rPr>
              <a:t>の利用　（英語科教員全員）</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・プロジェクターの利用　（英語科で３台）</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・タブレットの利用</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学習内容を印象に残し、授業を通じて効果的に演出</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するためのＩＣＴの活用を更に研究</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r>
              <a:rPr kumimoji="1" lang="en-US" altLang="ja-JP" dirty="0" err="1" smtClean="0">
                <a:latin typeface="HG丸ｺﾞｼｯｸM-PRO" pitchFamily="50" charset="-128"/>
                <a:ea typeface="HG丸ｺﾞｼｯｸM-PRO" pitchFamily="50" charset="-128"/>
              </a:rPr>
              <a:t>Talknote</a:t>
            </a:r>
            <a:r>
              <a:rPr kumimoji="1" lang="ja-JP" altLang="en-US" dirty="0" smtClean="0">
                <a:latin typeface="HG丸ｺﾞｼｯｸM-PRO" pitchFamily="50" charset="-128"/>
                <a:ea typeface="HG丸ｺﾞｼｯｸM-PRO" pitchFamily="50" charset="-128"/>
              </a:rPr>
              <a:t>でシェアリング</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60</a:t>
            </a:fld>
            <a:endParaRPr kumimoji="1" lang="ja-JP" alt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914400"/>
          </a:xfrm>
        </p:spPr>
        <p:txBody>
          <a:bodyPr>
            <a:normAutofit/>
          </a:bodyPr>
          <a:lstStyle/>
          <a:p>
            <a:r>
              <a:rPr kumimoji="1" lang="ja-JP" altLang="en-US" dirty="0" smtClean="0">
                <a:latin typeface="HG丸ｺﾞｼｯｸM-PRO" pitchFamily="50" charset="-128"/>
                <a:ea typeface="HG丸ｺﾞｼｯｸM-PRO" pitchFamily="50" charset="-128"/>
              </a:rPr>
              <a:t>留　学</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524000"/>
            <a:ext cx="8229600" cy="3962400"/>
          </a:xfrm>
          <a:solidFill>
            <a:srgbClr val="FFCCFF"/>
          </a:solidFill>
          <a:ln>
            <a:solidFill>
              <a:srgbClr val="660066"/>
            </a:solidFill>
          </a:ln>
        </p:spPr>
        <p:txBody>
          <a:bodyPr>
            <a:normAutofit fontScale="85000" lnSpcReduction="10000"/>
          </a:bodyPr>
          <a:lstStyle/>
          <a:p>
            <a:pPr>
              <a:buNone/>
            </a:pPr>
            <a:r>
              <a:rPr kumimoji="1" lang="ja-JP" altLang="en-US" sz="3200" dirty="0" smtClean="0">
                <a:latin typeface="HG丸ｺﾞｼｯｸM-PRO" pitchFamily="50" charset="-128"/>
                <a:ea typeface="HG丸ｺﾞｼｯｸM-PRO" pitchFamily="50" charset="-128"/>
              </a:rPr>
              <a:t>・ロングメドー（アメリカ・マサチューセッツ州）</a:t>
            </a:r>
            <a:endParaRPr kumimoji="1" lang="en-US" altLang="ja-JP" sz="3200" dirty="0" smtClean="0">
              <a:latin typeface="HG丸ｺﾞｼｯｸM-PRO" pitchFamily="50" charset="-128"/>
              <a:ea typeface="HG丸ｺﾞｼｯｸM-PRO" pitchFamily="50" charset="-128"/>
            </a:endParaRPr>
          </a:p>
          <a:p>
            <a:pPr>
              <a:buNone/>
            </a:pPr>
            <a:r>
              <a:rPr lang="ja-JP" altLang="en-US" sz="3200" dirty="0" smtClean="0">
                <a:latin typeface="HG丸ｺﾞｼｯｸM-PRO" pitchFamily="50" charset="-128"/>
                <a:ea typeface="HG丸ｺﾞｼｯｸM-PRO" pitchFamily="50" charset="-128"/>
              </a:rPr>
              <a:t>　　　</a:t>
            </a:r>
            <a:r>
              <a:rPr kumimoji="1" lang="ja-JP" altLang="en-US" sz="3200" dirty="0" smtClean="0">
                <a:latin typeface="HG丸ｺﾞｼｯｸM-PRO" pitchFamily="50" charset="-128"/>
                <a:ea typeface="HG丸ｺﾞｼｯｸM-PRO" pitchFamily="50" charset="-128"/>
              </a:rPr>
              <a:t>短期留学派遣事業（２名）</a:t>
            </a:r>
            <a:endParaRPr kumimoji="1" lang="en-US" altLang="ja-JP" sz="3200" dirty="0" smtClean="0">
              <a:latin typeface="HG丸ｺﾞｼｯｸM-PRO" pitchFamily="50" charset="-128"/>
              <a:ea typeface="HG丸ｺﾞｼｯｸM-PRO" pitchFamily="50" charset="-128"/>
            </a:endParaRPr>
          </a:p>
          <a:p>
            <a:pPr>
              <a:buNone/>
            </a:pPr>
            <a:r>
              <a:rPr lang="ja-JP" altLang="en-US" sz="3200" dirty="0" smtClean="0">
                <a:latin typeface="HG丸ｺﾞｼｯｸM-PRO" pitchFamily="50" charset="-128"/>
                <a:ea typeface="HG丸ｺﾞｼｯｸM-PRO" pitchFamily="50" charset="-128"/>
              </a:rPr>
              <a:t>・ロングメドー短期留学受入事業（今年度５名）</a:t>
            </a:r>
            <a:endParaRPr kumimoji="1" lang="en-US" altLang="ja-JP" sz="3200" dirty="0" smtClean="0">
              <a:latin typeface="HG丸ｺﾞｼｯｸM-PRO" pitchFamily="50" charset="-128"/>
              <a:ea typeface="HG丸ｺﾞｼｯｸM-PRO" pitchFamily="50" charset="-128"/>
            </a:endParaRPr>
          </a:p>
          <a:p>
            <a:pPr>
              <a:buNone/>
            </a:pPr>
            <a:r>
              <a:rPr lang="ja-JP" altLang="en-US" sz="3200" dirty="0" smtClean="0">
                <a:latin typeface="HG丸ｺﾞｼｯｸM-PRO" pitchFamily="50" charset="-128"/>
                <a:ea typeface="HG丸ｺﾞｼｯｸM-PRO" pitchFamily="50" charset="-128"/>
              </a:rPr>
              <a:t>・滝川市ジュニア大使訪問団（１名）</a:t>
            </a:r>
            <a:endParaRPr lang="en-US" altLang="ja-JP" sz="3200" dirty="0" smtClean="0">
              <a:latin typeface="HG丸ｺﾞｼｯｸM-PRO" pitchFamily="50" charset="-128"/>
              <a:ea typeface="HG丸ｺﾞｼｯｸM-PRO" pitchFamily="50" charset="-128"/>
            </a:endParaRPr>
          </a:p>
          <a:p>
            <a:pPr>
              <a:buNone/>
            </a:pPr>
            <a:r>
              <a:rPr kumimoji="1" lang="ja-JP" altLang="en-US" sz="3200" dirty="0" smtClean="0">
                <a:latin typeface="HG丸ｺﾞｼｯｸM-PRO" pitchFamily="50" charset="-128"/>
                <a:ea typeface="HG丸ｺﾞｼｯｸM-PRO" pitchFamily="50" charset="-128"/>
              </a:rPr>
              <a:t>・ベトナム・カンボジア　スタディーツアー</a:t>
            </a:r>
            <a:endParaRPr kumimoji="1" lang="en-US" altLang="ja-JP" sz="3200" dirty="0" smtClean="0">
              <a:latin typeface="HG丸ｺﾞｼｯｸM-PRO" pitchFamily="50" charset="-128"/>
              <a:ea typeface="HG丸ｺﾞｼｯｸM-PRO" pitchFamily="50" charset="-128"/>
            </a:endParaRPr>
          </a:p>
          <a:p>
            <a:pPr>
              <a:buNone/>
            </a:pPr>
            <a:r>
              <a:rPr kumimoji="1" lang="ja-JP" altLang="en-US" sz="3200" dirty="0" smtClean="0">
                <a:latin typeface="HG丸ｺﾞｼｯｸM-PRO" pitchFamily="50" charset="-128"/>
                <a:ea typeface="HG丸ｺﾞｼｯｸM-PRO" pitchFamily="50" charset="-128"/>
              </a:rPr>
              <a:t>（２名）</a:t>
            </a:r>
            <a:endParaRPr kumimoji="1" lang="en-US" altLang="ja-JP" sz="3200" dirty="0" smtClean="0">
              <a:latin typeface="HG丸ｺﾞｼｯｸM-PRO" pitchFamily="50" charset="-128"/>
              <a:ea typeface="HG丸ｺﾞｼｯｸM-PRO" pitchFamily="50" charset="-128"/>
            </a:endParaRPr>
          </a:p>
          <a:p>
            <a:pPr>
              <a:buNone/>
            </a:pPr>
            <a:r>
              <a:rPr lang="ja-JP" altLang="en-US" sz="3200" dirty="0" smtClean="0">
                <a:latin typeface="HG丸ｺﾞｼｯｸM-PRO" pitchFamily="50" charset="-128"/>
                <a:ea typeface="HG丸ｺﾞｼｯｸM-PRO" pitchFamily="50" charset="-128"/>
              </a:rPr>
              <a:t>・スウエーデン短期留学受入（１名）１０ヶ月間</a:t>
            </a:r>
            <a:endParaRPr kumimoji="1" lang="en-US" altLang="ja-JP" sz="3200" dirty="0" smtClean="0">
              <a:latin typeface="HG丸ｺﾞｼｯｸM-PRO" pitchFamily="50" charset="-128"/>
              <a:ea typeface="HG丸ｺﾞｼｯｸM-PRO" pitchFamily="50" charset="-128"/>
            </a:endParaRPr>
          </a:p>
          <a:p>
            <a:pPr>
              <a:buNone/>
            </a:pP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61</a:t>
            </a:fld>
            <a:endParaRPr kumimoji="1" lang="ja-JP" alt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81000"/>
            <a:ext cx="8229600" cy="1219200"/>
          </a:xfrm>
        </p:spPr>
        <p:txBody>
          <a:bodyPr>
            <a:normAutofit/>
          </a:bodyPr>
          <a:lstStyle/>
          <a:p>
            <a:r>
              <a:rPr kumimoji="1" lang="ja-JP" altLang="en-US" dirty="0" smtClean="0">
                <a:latin typeface="HG丸ｺﾞｼｯｸM-PRO" pitchFamily="50" charset="-128"/>
                <a:ea typeface="HG丸ｺﾞｼｯｸM-PRO" pitchFamily="50" charset="-128"/>
              </a:rPr>
              <a:t>滝川西の英語教育</a:t>
            </a:r>
            <a:r>
              <a:rPr kumimoji="1" lang="ja-JP" altLang="en-US" sz="1800" dirty="0" smtClean="0">
                <a:latin typeface="HG丸ｺﾞｼｯｸM-PRO" pitchFamily="50" charset="-128"/>
                <a:ea typeface="HG丸ｺﾞｼｯｸM-PRO" pitchFamily="50" charset="-128"/>
              </a:rPr>
              <a:t>（基本的な考え方）</a:t>
            </a:r>
            <a:r>
              <a:rPr kumimoji="1" lang="en-US" altLang="ja-JP" sz="1800" dirty="0" smtClean="0">
                <a:latin typeface="HG丸ｺﾞｼｯｸM-PRO" pitchFamily="50" charset="-128"/>
                <a:ea typeface="HG丸ｺﾞｼｯｸM-PRO" pitchFamily="50" charset="-128"/>
              </a:rPr>
              <a:t/>
            </a:r>
            <a:br>
              <a:rPr kumimoji="1" lang="en-US" altLang="ja-JP" sz="1800" dirty="0" smtClean="0">
                <a:latin typeface="HG丸ｺﾞｼｯｸM-PRO" pitchFamily="50" charset="-128"/>
                <a:ea typeface="HG丸ｺﾞｼｯｸM-PRO" pitchFamily="50" charset="-128"/>
              </a:rPr>
            </a:br>
            <a:endParaRPr kumimoji="1" lang="ja-JP" altLang="en-US" sz="18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685800" y="1752600"/>
            <a:ext cx="8001000" cy="4648200"/>
          </a:xfrm>
        </p:spPr>
        <p:txBody>
          <a:bodyPr/>
          <a:lstStyle/>
          <a:p>
            <a:pPr>
              <a:buNone/>
            </a:pPr>
            <a:r>
              <a:rPr kumimoji="1" lang="ja-JP" altLang="en-US" u="sng" dirty="0" smtClean="0">
                <a:solidFill>
                  <a:srgbClr val="FF0066"/>
                </a:solidFill>
              </a:rPr>
              <a:t> どんな生徒を育成したいか</a:t>
            </a:r>
            <a:r>
              <a:rPr kumimoji="1" lang="ja-JP" altLang="en-US" dirty="0" smtClean="0"/>
              <a:t>・・・</a:t>
            </a:r>
            <a:r>
              <a:rPr kumimoji="1" lang="ja-JP" altLang="en-US" sz="2000" dirty="0" smtClean="0"/>
              <a:t>入学から卒業まで</a:t>
            </a:r>
            <a:endParaRPr kumimoji="1" lang="en-US" altLang="ja-JP" sz="2000" dirty="0" smtClean="0"/>
          </a:p>
          <a:p>
            <a:endParaRPr lang="en-US" altLang="ja-JP" sz="2000" dirty="0" smtClean="0"/>
          </a:p>
          <a:p>
            <a:pPr>
              <a:buNone/>
            </a:pPr>
            <a:r>
              <a:rPr kumimoji="1" lang="ja-JP" altLang="en-US" sz="2000" dirty="0" smtClean="0"/>
              <a:t> </a:t>
            </a:r>
            <a:r>
              <a:rPr kumimoji="1" lang="ja-JP" altLang="en-US" sz="2000" dirty="0" smtClean="0">
                <a:solidFill>
                  <a:srgbClr val="FF0000"/>
                </a:solidFill>
              </a:rPr>
              <a:t>４技能（</a:t>
            </a:r>
            <a:r>
              <a:rPr kumimoji="1" lang="en-US" altLang="ja-JP" sz="2000" dirty="0" smtClean="0">
                <a:solidFill>
                  <a:srgbClr val="FF0000"/>
                </a:solidFill>
              </a:rPr>
              <a:t>reading, listening, writing, speaking )</a:t>
            </a:r>
            <a:r>
              <a:rPr kumimoji="1" lang="ja-JP" altLang="en-US" sz="2000" dirty="0" smtClean="0">
                <a:solidFill>
                  <a:srgbClr val="FF0000"/>
                </a:solidFill>
              </a:rPr>
              <a:t>をどう育成するか</a:t>
            </a:r>
            <a:endParaRPr kumimoji="1" lang="en-US" altLang="ja-JP" sz="2000" dirty="0" smtClean="0">
              <a:solidFill>
                <a:srgbClr val="FF0000"/>
              </a:solidFill>
            </a:endParaRPr>
          </a:p>
          <a:p>
            <a:endParaRPr kumimoji="1" lang="en-US" altLang="ja-JP" sz="2000" dirty="0" smtClean="0"/>
          </a:p>
          <a:p>
            <a:pPr>
              <a:buNone/>
            </a:pPr>
            <a:r>
              <a:rPr lang="ja-JP" altLang="en-US" sz="2000" dirty="0" smtClean="0"/>
              <a:t> 　　</a:t>
            </a:r>
            <a:r>
              <a:rPr lang="ja-JP" altLang="en-US" sz="2000" u="sng" dirty="0" smtClean="0">
                <a:solidFill>
                  <a:srgbClr val="006600"/>
                </a:solidFill>
              </a:rPr>
              <a:t>Ｃａｎ－Ｄｏリスト</a:t>
            </a:r>
            <a:r>
              <a:rPr lang="ja-JP" altLang="en-US" sz="2000" dirty="0" smtClean="0">
                <a:solidFill>
                  <a:srgbClr val="FF0000"/>
                </a:solidFill>
              </a:rPr>
              <a:t>で明示</a:t>
            </a:r>
            <a:endParaRPr lang="en-US" altLang="ja-JP" sz="2000" dirty="0" smtClean="0">
              <a:solidFill>
                <a:srgbClr val="FF0000"/>
              </a:solidFill>
            </a:endParaRPr>
          </a:p>
          <a:p>
            <a:pPr>
              <a:buNone/>
            </a:pPr>
            <a:r>
              <a:rPr lang="ja-JP" altLang="en-US" sz="2000" dirty="0" smtClean="0"/>
              <a:t>　　　　　　　　</a:t>
            </a:r>
            <a:endParaRPr lang="en-US" altLang="ja-JP" sz="2000" dirty="0" smtClean="0"/>
          </a:p>
          <a:p>
            <a:pPr>
              <a:buNone/>
            </a:pPr>
            <a:r>
              <a:rPr kumimoji="1" lang="ja-JP" altLang="en-US" sz="2000" dirty="0" smtClean="0"/>
              <a:t>  　　　　</a:t>
            </a:r>
            <a:r>
              <a:rPr kumimoji="1" lang="ja-JP" altLang="en-US" sz="2000" u="sng" dirty="0" smtClean="0">
                <a:solidFill>
                  <a:srgbClr val="006600"/>
                </a:solidFill>
              </a:rPr>
              <a:t>シラバス</a:t>
            </a:r>
            <a:r>
              <a:rPr kumimoji="1" lang="ja-JP" altLang="en-US" sz="2000" dirty="0" smtClean="0">
                <a:solidFill>
                  <a:srgbClr val="FF0000"/>
                </a:solidFill>
              </a:rPr>
              <a:t>の作成</a:t>
            </a:r>
            <a:endParaRPr kumimoji="1" lang="en-US" altLang="ja-JP" sz="2000" dirty="0" smtClean="0">
              <a:solidFill>
                <a:srgbClr val="FF0000"/>
              </a:solidFill>
            </a:endParaRPr>
          </a:p>
          <a:p>
            <a:endParaRPr kumimoji="1" lang="en-US" altLang="ja-JP" sz="2000" dirty="0" smtClean="0"/>
          </a:p>
          <a:p>
            <a:pPr>
              <a:buNone/>
            </a:pPr>
            <a:r>
              <a:rPr lang="ja-JP" altLang="en-US" sz="2000" dirty="0" smtClean="0"/>
              <a:t>  　　</a:t>
            </a:r>
            <a:r>
              <a:rPr lang="ja-JP" altLang="en-US" sz="2000" u="sng" dirty="0" smtClean="0">
                <a:solidFill>
                  <a:srgbClr val="006600"/>
                </a:solidFill>
              </a:rPr>
              <a:t>評価（観点別評価ワークシート）</a:t>
            </a:r>
            <a:endParaRPr kumimoji="1" lang="ja-JP" altLang="en-US" sz="2000" u="sng" dirty="0">
              <a:solidFill>
                <a:srgbClr val="006600"/>
              </a:solidFill>
            </a:endParaRPr>
          </a:p>
        </p:txBody>
      </p:sp>
      <p:sp>
        <p:nvSpPr>
          <p:cNvPr id="15" name="スライド番号プレースホルダ 14"/>
          <p:cNvSpPr>
            <a:spLocks noGrp="1"/>
          </p:cNvSpPr>
          <p:nvPr>
            <p:ph type="sldNum" sz="quarter" idx="12"/>
          </p:nvPr>
        </p:nvSpPr>
        <p:spPr/>
        <p:txBody>
          <a:bodyPr/>
          <a:lstStyle/>
          <a:p>
            <a:fld id="{656B354A-AE41-4EBA-8FC8-E9E2473C844C}" type="slidenum">
              <a:rPr kumimoji="1" lang="ja-JP" altLang="en-US" smtClean="0"/>
              <a:pPr/>
              <a:t>62</a:t>
            </a:fld>
            <a:endParaRPr kumimoji="1" lang="ja-JP" altLang="en-US"/>
          </a:p>
        </p:txBody>
      </p:sp>
      <p:sp>
        <p:nvSpPr>
          <p:cNvPr id="4" name="下矢印 3"/>
          <p:cNvSpPr/>
          <p:nvPr/>
        </p:nvSpPr>
        <p:spPr>
          <a:xfrm>
            <a:off x="2590800" y="22860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下矢印 4"/>
          <p:cNvSpPr/>
          <p:nvPr/>
        </p:nvSpPr>
        <p:spPr>
          <a:xfrm>
            <a:off x="2590800" y="29718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下矢印 5"/>
          <p:cNvSpPr/>
          <p:nvPr/>
        </p:nvSpPr>
        <p:spPr>
          <a:xfrm>
            <a:off x="2514600" y="3810000"/>
            <a:ext cx="533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590800" y="4495800"/>
            <a:ext cx="4572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屈折矢印 7"/>
          <p:cNvSpPr/>
          <p:nvPr/>
        </p:nvSpPr>
        <p:spPr>
          <a:xfrm>
            <a:off x="5638800" y="3352800"/>
            <a:ext cx="381000" cy="1524000"/>
          </a:xfrm>
          <a:prstGeom prst="bentUpArrow">
            <a:avLst>
              <a:gd name="adj1" fmla="val 2500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ローチャート : 代替処理 9"/>
          <p:cNvSpPr/>
          <p:nvPr/>
        </p:nvSpPr>
        <p:spPr>
          <a:xfrm>
            <a:off x="6248400" y="3048000"/>
            <a:ext cx="2286000" cy="76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パフォーマンス</a:t>
            </a:r>
            <a:endParaRPr kumimoji="1" lang="en-US" altLang="ja-JP" dirty="0" smtClean="0"/>
          </a:p>
          <a:p>
            <a:pPr algn="ctr"/>
            <a:r>
              <a:rPr kumimoji="1" lang="ja-JP" altLang="en-US" dirty="0" smtClean="0"/>
              <a:t>テストの実施</a:t>
            </a:r>
            <a:endParaRPr kumimoji="1" lang="ja-JP" altLang="en-US" dirty="0"/>
          </a:p>
        </p:txBody>
      </p:sp>
      <p:sp>
        <p:nvSpPr>
          <p:cNvPr id="12" name="フローチャート : せん孔テープ 11"/>
          <p:cNvSpPr/>
          <p:nvPr/>
        </p:nvSpPr>
        <p:spPr>
          <a:xfrm>
            <a:off x="4038600" y="3581400"/>
            <a:ext cx="1676400" cy="9144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ＰＤＣＡ</a:t>
            </a:r>
            <a:endParaRPr lang="en-US" altLang="ja-JP" dirty="0" smtClean="0"/>
          </a:p>
          <a:p>
            <a:pPr algn="ctr"/>
            <a:r>
              <a:rPr lang="ja-JP" altLang="en-US" dirty="0" smtClean="0"/>
              <a:t>サイクル</a:t>
            </a:r>
            <a:endParaRPr kumimoji="1" lang="ja-JP" altLang="en-US" dirty="0"/>
          </a:p>
        </p:txBody>
      </p:sp>
      <p:sp>
        <p:nvSpPr>
          <p:cNvPr id="13" name="フローチャート : 代替処理 12"/>
          <p:cNvSpPr/>
          <p:nvPr/>
        </p:nvSpPr>
        <p:spPr>
          <a:xfrm>
            <a:off x="6248400" y="4038600"/>
            <a:ext cx="2286000" cy="1524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smtClean="0"/>
          </a:p>
          <a:p>
            <a:pPr algn="ctr"/>
            <a:r>
              <a:rPr lang="ja-JP" altLang="en-US" sz="1600" dirty="0" smtClean="0"/>
              <a:t>どんな力を身につけることができたか</a:t>
            </a:r>
            <a:endParaRPr lang="en-US" altLang="ja-JP" sz="1600" dirty="0" smtClean="0"/>
          </a:p>
          <a:p>
            <a:pPr algn="ctr"/>
            <a:r>
              <a:rPr lang="ja-JP" altLang="en-US" sz="1200" dirty="0" smtClean="0"/>
              <a:t>・初見英文リーディング</a:t>
            </a:r>
            <a:endParaRPr lang="en-US" altLang="ja-JP" sz="1200" dirty="0" smtClean="0"/>
          </a:p>
          <a:p>
            <a:pPr algn="ctr"/>
            <a:r>
              <a:rPr lang="ja-JP" altLang="en-US" sz="1200" dirty="0" smtClean="0"/>
              <a:t>・初見英文リスニング</a:t>
            </a:r>
            <a:endParaRPr lang="en-US" altLang="ja-JP" sz="1200" dirty="0" smtClean="0"/>
          </a:p>
          <a:p>
            <a:pPr algn="ctr"/>
            <a:r>
              <a:rPr lang="ja-JP" altLang="en-US" sz="1200" dirty="0" smtClean="0"/>
              <a:t>・ライティングエッセイ</a:t>
            </a:r>
            <a:endParaRPr lang="en-US" altLang="ja-JP" sz="1200" dirty="0" smtClean="0"/>
          </a:p>
          <a:p>
            <a:pPr algn="ctr"/>
            <a:endParaRPr kumimoji="1" lang="ja-JP" altLang="en-US" dirty="0"/>
          </a:p>
        </p:txBody>
      </p:sp>
      <p:sp>
        <p:nvSpPr>
          <p:cNvPr id="14" name="上矢印吹き出し 13"/>
          <p:cNvSpPr/>
          <p:nvPr/>
        </p:nvSpPr>
        <p:spPr>
          <a:xfrm>
            <a:off x="1371600" y="5181600"/>
            <a:ext cx="4038600" cy="1143000"/>
          </a:xfrm>
          <a:prstGeom prst="up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smtClean="0"/>
              <a:t>ＧＴＥＣ・英検など外部テストの活用（英語学習へのモチベーション高揚）</a:t>
            </a:r>
            <a:endParaRPr kumimoji="1" lang="ja-JP" altLang="en-US" sz="1600" dirty="0"/>
          </a:p>
        </p:txBody>
      </p:sp>
      <p:sp>
        <p:nvSpPr>
          <p:cNvPr id="16" name="角丸四角形 15"/>
          <p:cNvSpPr/>
          <p:nvPr/>
        </p:nvSpPr>
        <p:spPr>
          <a:xfrm>
            <a:off x="5867400" y="5638800"/>
            <a:ext cx="2743200" cy="1066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有識者講演会・ＩＣＴ活用</a:t>
            </a:r>
            <a:endParaRPr kumimoji="1" lang="en-US" altLang="ja-JP" dirty="0" smtClean="0"/>
          </a:p>
          <a:p>
            <a:pPr algn="ctr"/>
            <a:r>
              <a:rPr lang="ja-JP" altLang="en-US" dirty="0" smtClean="0"/>
              <a:t>留学・ＡＬＴ活用　等</a:t>
            </a:r>
            <a:endParaRPr lang="en-US" altLang="ja-JP" dirty="0" smtClean="0"/>
          </a:p>
          <a:p>
            <a:pPr algn="ctr"/>
            <a:r>
              <a:rPr kumimoji="1" lang="ja-JP" altLang="en-US" dirty="0" smtClean="0"/>
              <a:t>モチベーションを向上</a:t>
            </a:r>
            <a:endParaRPr kumimoji="1" lang="ja-JP" alt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838200"/>
          </a:xfrm>
        </p:spPr>
        <p:txBody>
          <a:bodyPr>
            <a:normAutofit/>
          </a:bodyPr>
          <a:lstStyle/>
          <a:p>
            <a:pPr algn="ctr"/>
            <a:r>
              <a:rPr lang="ja-JP" altLang="en-US" dirty="0" smtClean="0">
                <a:latin typeface="HG丸ｺﾞｼｯｸM-PRO" pitchFamily="50" charset="-128"/>
                <a:ea typeface="HG丸ｺﾞｼｯｸM-PRO" pitchFamily="50" charset="-128"/>
              </a:rPr>
              <a:t>英語教育に必要なこと</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447800"/>
            <a:ext cx="8229600" cy="3352800"/>
          </a:xfrm>
          <a:solidFill>
            <a:srgbClr val="FFCCCC"/>
          </a:solidFill>
          <a:ln>
            <a:solidFill>
              <a:srgbClr val="FF0000"/>
            </a:solidFill>
          </a:ln>
        </p:spPr>
        <p:txBody>
          <a:bodyPr>
            <a:noAutofit/>
          </a:bodyPr>
          <a:lstStyle/>
          <a:p>
            <a:pPr>
              <a:buNone/>
            </a:pPr>
            <a:r>
              <a:rPr kumimoji="1" lang="ja-JP" altLang="en-US" sz="1800" dirty="0" smtClean="0">
                <a:latin typeface="HG丸ｺﾞｼｯｸM-PRO" pitchFamily="50" charset="-128"/>
                <a:ea typeface="HG丸ｺﾞｼｯｸM-PRO" pitchFamily="50" charset="-128"/>
                <a:cs typeface="メイリオ" pitchFamily="50" charset="-128"/>
              </a:rPr>
              <a:t>「教養」としての英語のみならず、</a:t>
            </a: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「実用」</a:t>
            </a:r>
            <a:r>
              <a:rPr kumimoji="1" lang="ja-JP" altLang="en-US" sz="1800" dirty="0" smtClean="0">
                <a:latin typeface="HG丸ｺﾞｼｯｸM-PRO" pitchFamily="50" charset="-128"/>
                <a:ea typeface="HG丸ｺﾞｼｯｸM-PRO" pitchFamily="50" charset="-128"/>
                <a:cs typeface="メイリオ" pitchFamily="50" charset="-128"/>
              </a:rPr>
              <a:t>としての英語</a:t>
            </a:r>
            <a:endParaRPr kumimoji="1" lang="en-US" altLang="ja-JP" sz="1800" dirty="0" smtClean="0">
              <a:latin typeface="HG丸ｺﾞｼｯｸM-PRO" pitchFamily="50" charset="-128"/>
              <a:ea typeface="HG丸ｺﾞｼｯｸM-PRO" pitchFamily="50" charset="-128"/>
              <a:cs typeface="メイリオ" pitchFamily="50" charset="-128"/>
            </a:endParaRPr>
          </a:p>
          <a:p>
            <a:pPr>
              <a:buNone/>
            </a:pPr>
            <a:r>
              <a:rPr kumimoji="1" lang="ja-JP" altLang="en-US" sz="1800" dirty="0" smtClean="0">
                <a:latin typeface="HG丸ｺﾞｼｯｸM-PRO" pitchFamily="50" charset="-128"/>
                <a:ea typeface="HG丸ｺﾞｼｯｸM-PRO" pitchFamily="50" charset="-128"/>
                <a:cs typeface="メイリオ" pitchFamily="50" charset="-128"/>
              </a:rPr>
              <a:t>「実用」＝運用＝</a:t>
            </a: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コミュニケーション</a:t>
            </a:r>
            <a:endParaRPr kumimoji="1" lang="en-US" altLang="ja-JP" sz="1800" dirty="0" smtClean="0">
              <a:solidFill>
                <a:srgbClr val="FF0000"/>
              </a:solidFill>
              <a:latin typeface="HG丸ｺﾞｼｯｸM-PRO" pitchFamily="50" charset="-128"/>
              <a:ea typeface="HG丸ｺﾞｼｯｸM-PRO" pitchFamily="50" charset="-128"/>
              <a:cs typeface="メイリオ" pitchFamily="50" charset="-128"/>
            </a:endParaRPr>
          </a:p>
          <a:p>
            <a:pPr>
              <a:buNone/>
            </a:pP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　コミュニケーション＝現在の生徒に必要な力</a:t>
            </a:r>
            <a:endParaRPr kumimoji="1" lang="en-US" altLang="ja-JP" sz="1800" dirty="0" smtClean="0">
              <a:solidFill>
                <a:srgbClr val="FF0000"/>
              </a:solidFill>
              <a:latin typeface="HG丸ｺﾞｼｯｸM-PRO" pitchFamily="50" charset="-128"/>
              <a:ea typeface="HG丸ｺﾞｼｯｸM-PRO" pitchFamily="50" charset="-128"/>
              <a:cs typeface="メイリオ" pitchFamily="50" charset="-128"/>
            </a:endParaRPr>
          </a:p>
          <a:p>
            <a:pPr>
              <a:buNone/>
            </a:pP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「将来」</a:t>
            </a:r>
            <a:r>
              <a:rPr kumimoji="1" lang="ja-JP" altLang="en-US" sz="1800" dirty="0" smtClean="0">
                <a:latin typeface="HG丸ｺﾞｼｯｸM-PRO" pitchFamily="50" charset="-128"/>
                <a:ea typeface="HG丸ｺﾞｼｯｸM-PRO" pitchFamily="50" charset="-128"/>
                <a:cs typeface="メイリオ" pitchFamily="50" charset="-128"/>
              </a:rPr>
              <a:t>につながる英語力の基礎作り</a:t>
            </a:r>
            <a:endParaRPr kumimoji="1" lang="en-US" altLang="ja-JP" sz="1800" dirty="0" smtClean="0">
              <a:latin typeface="HG丸ｺﾞｼｯｸM-PRO" pitchFamily="50" charset="-128"/>
              <a:ea typeface="HG丸ｺﾞｼｯｸM-PRO" pitchFamily="50" charset="-128"/>
              <a:cs typeface="メイリオ" pitchFamily="50" charset="-128"/>
            </a:endParaRPr>
          </a:p>
          <a:p>
            <a:pPr>
              <a:buNone/>
            </a:pP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「チーム」</a:t>
            </a:r>
            <a:r>
              <a:rPr kumimoji="1" lang="ja-JP" altLang="en-US" sz="1800" dirty="0" smtClean="0">
                <a:latin typeface="HG丸ｺﾞｼｯｸM-PRO" pitchFamily="50" charset="-128"/>
                <a:ea typeface="HG丸ｺﾞｼｯｸM-PRO" pitchFamily="50" charset="-128"/>
                <a:cs typeface="メイリオ" pitchFamily="50" charset="-128"/>
              </a:rPr>
              <a:t>として取り組む重要性　＝　その学校としての教育</a:t>
            </a:r>
            <a:endParaRPr kumimoji="1" lang="en-US" altLang="ja-JP" sz="1800" dirty="0" smtClean="0">
              <a:latin typeface="HG丸ｺﾞｼｯｸM-PRO" pitchFamily="50" charset="-128"/>
              <a:ea typeface="HG丸ｺﾞｼｯｸM-PRO" pitchFamily="50" charset="-128"/>
              <a:cs typeface="メイリオ" pitchFamily="50" charset="-128"/>
            </a:endParaRPr>
          </a:p>
          <a:p>
            <a:pPr>
              <a:buNone/>
            </a:pPr>
            <a:r>
              <a:rPr kumimoji="1" lang="ja-JP" altLang="en-US" sz="1800" dirty="0" smtClean="0">
                <a:latin typeface="HG丸ｺﾞｼｯｸM-PRO" pitchFamily="50" charset="-128"/>
                <a:ea typeface="HG丸ｺﾞｼｯｸM-PRO" pitchFamily="50" charset="-128"/>
                <a:cs typeface="メイリオ" pitchFamily="50" charset="-128"/>
              </a:rPr>
              <a:t>「生徒」にスポットを当てて　＝　</a:t>
            </a: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主役は生徒</a:t>
            </a:r>
            <a:endParaRPr kumimoji="1" lang="en-US" altLang="ja-JP" sz="1800" dirty="0" smtClean="0">
              <a:solidFill>
                <a:srgbClr val="FF0000"/>
              </a:solidFill>
              <a:latin typeface="HG丸ｺﾞｼｯｸM-PRO" pitchFamily="50" charset="-128"/>
              <a:ea typeface="HG丸ｺﾞｼｯｸM-PRO" pitchFamily="50" charset="-128"/>
              <a:cs typeface="メイリオ" pitchFamily="50" charset="-128"/>
            </a:endParaRPr>
          </a:p>
          <a:p>
            <a:pPr>
              <a:buNone/>
            </a:pP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「数字」「スコア」だけにとらわれず</a:t>
            </a:r>
            <a:endParaRPr kumimoji="1" lang="en-US" altLang="ja-JP" sz="1800" dirty="0" smtClean="0">
              <a:solidFill>
                <a:srgbClr val="FF0000"/>
              </a:solidFill>
              <a:latin typeface="HG丸ｺﾞｼｯｸM-PRO" pitchFamily="50" charset="-128"/>
              <a:ea typeface="HG丸ｺﾞｼｯｸM-PRO" pitchFamily="50" charset="-128"/>
              <a:cs typeface="メイリオ" pitchFamily="50" charset="-128"/>
            </a:endParaRPr>
          </a:p>
          <a:p>
            <a:pPr>
              <a:buNone/>
            </a:pPr>
            <a:r>
              <a:rPr kumimoji="1" lang="ja-JP" altLang="en-US" sz="1800" dirty="0" smtClean="0">
                <a:latin typeface="HG丸ｺﾞｼｯｸM-PRO" pitchFamily="50" charset="-128"/>
                <a:ea typeface="HG丸ｺﾞｼｯｸM-PRO" pitchFamily="50" charset="-128"/>
                <a:cs typeface="メイリオ" pitchFamily="50" charset="-128"/>
              </a:rPr>
              <a:t>「大学入試」問題も</a:t>
            </a: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１つの英語学習</a:t>
            </a:r>
            <a:endParaRPr kumimoji="1" lang="en-US" altLang="ja-JP" sz="1800" dirty="0" smtClean="0">
              <a:solidFill>
                <a:srgbClr val="FF0000"/>
              </a:solidFill>
              <a:latin typeface="HG丸ｺﾞｼｯｸM-PRO" pitchFamily="50" charset="-128"/>
              <a:ea typeface="HG丸ｺﾞｼｯｸM-PRO" pitchFamily="50" charset="-128"/>
              <a:cs typeface="メイリオ" pitchFamily="50" charset="-128"/>
            </a:endParaRPr>
          </a:p>
          <a:p>
            <a:pPr>
              <a:buNone/>
            </a:pP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　教員の資質・能力の向上</a:t>
            </a:r>
            <a:r>
              <a:rPr kumimoji="1" lang="ja-JP" altLang="en-US" sz="1800" dirty="0" smtClean="0">
                <a:latin typeface="HG丸ｺﾞｼｯｸM-PRO" pitchFamily="50" charset="-128"/>
                <a:ea typeface="HG丸ｺﾞｼｯｸM-PRO" pitchFamily="50" charset="-128"/>
                <a:cs typeface="メイリオ" pitchFamily="50" charset="-128"/>
              </a:rPr>
              <a:t>　＝　研修のみならず、互いに</a:t>
            </a: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シェア</a:t>
            </a:r>
            <a:r>
              <a:rPr kumimoji="1" lang="ja-JP" altLang="en-US" sz="1800" dirty="0" smtClean="0">
                <a:latin typeface="HG丸ｺﾞｼｯｸM-PRO" pitchFamily="50" charset="-128"/>
                <a:ea typeface="HG丸ｺﾞｼｯｸM-PRO" pitchFamily="50" charset="-128"/>
                <a:cs typeface="メイリオ" pitchFamily="50" charset="-128"/>
              </a:rPr>
              <a:t>　＝　</a:t>
            </a:r>
            <a:r>
              <a:rPr kumimoji="1" lang="ja-JP" altLang="en-US" sz="1800" dirty="0" smtClean="0">
                <a:solidFill>
                  <a:srgbClr val="FF0000"/>
                </a:solidFill>
                <a:latin typeface="HG丸ｺﾞｼｯｸM-PRO" pitchFamily="50" charset="-128"/>
                <a:ea typeface="HG丸ｺﾞｼｯｸM-PRO" pitchFamily="50" charset="-128"/>
                <a:cs typeface="メイリオ" pitchFamily="50" charset="-128"/>
              </a:rPr>
              <a:t>公教育</a:t>
            </a:r>
            <a:endParaRPr kumimoji="1" lang="ja-JP" altLang="en-US" sz="1800" dirty="0">
              <a:solidFill>
                <a:srgbClr val="FF0000"/>
              </a:solidFill>
              <a:latin typeface="HG丸ｺﾞｼｯｸM-PRO" pitchFamily="50" charset="-128"/>
              <a:ea typeface="HG丸ｺﾞｼｯｸM-PRO" pitchFamily="50" charset="-128"/>
              <a:cs typeface="メイリオ"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63</a:t>
            </a:fld>
            <a:endParaRPr kumimoji="1" lang="ja-JP" alt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1828800"/>
          </a:xfrm>
        </p:spPr>
        <p:txBody>
          <a:bodyPr>
            <a:normAutofit fontScale="90000"/>
          </a:bodyPr>
          <a:lstStyle/>
          <a:p>
            <a:r>
              <a:rPr kumimoji="1" lang="en-US" altLang="ja-JP" dirty="0" smtClean="0"/>
              <a:t/>
            </a:r>
            <a:br>
              <a:rPr kumimoji="1" lang="en-US" altLang="ja-JP" dirty="0" smtClean="0"/>
            </a:br>
            <a:r>
              <a:rPr kumimoji="1" lang="ja-JP" altLang="en-US" sz="3600" dirty="0" smtClean="0">
                <a:latin typeface="HG丸ｺﾞｼｯｸM-PRO" pitchFamily="50" charset="-128"/>
                <a:ea typeface="HG丸ｺﾞｼｯｸM-PRO" pitchFamily="50" charset="-128"/>
              </a:rPr>
              <a:t>コミュニケーション能力の育成が</a:t>
            </a:r>
            <a:r>
              <a:rPr kumimoji="1" lang="en-US" altLang="ja-JP" sz="3600" dirty="0" smtClean="0">
                <a:latin typeface="HG丸ｺﾞｼｯｸM-PRO" pitchFamily="50" charset="-128"/>
                <a:ea typeface="HG丸ｺﾞｼｯｸM-PRO" pitchFamily="50" charset="-128"/>
              </a:rPr>
              <a:t/>
            </a:r>
            <a:br>
              <a:rPr kumimoji="1" lang="en-US" altLang="ja-JP" sz="3600" dirty="0" smtClean="0">
                <a:latin typeface="HG丸ｺﾞｼｯｸM-PRO" pitchFamily="50" charset="-128"/>
                <a:ea typeface="HG丸ｺﾞｼｯｸM-PRO" pitchFamily="50" charset="-128"/>
              </a:rPr>
            </a:br>
            <a:r>
              <a:rPr lang="ja-JP" altLang="en-US" sz="3600" dirty="0" smtClean="0">
                <a:latin typeface="HG丸ｺﾞｼｯｸM-PRO" pitchFamily="50" charset="-128"/>
                <a:ea typeface="HG丸ｺﾞｼｯｸM-PRO" pitchFamily="50" charset="-128"/>
              </a:rPr>
              <a:t>　　今の生徒に必要（英語学習を通じて）</a:t>
            </a:r>
            <a:endParaRPr kumimoji="1" lang="ja-JP" altLang="en-US" sz="36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1905000"/>
            <a:ext cx="8229600" cy="4669536"/>
          </a:xfrm>
          <a:ln>
            <a:solidFill>
              <a:srgbClr val="006600"/>
            </a:solidFill>
          </a:ln>
        </p:spPr>
        <p:txBody>
          <a:bodyPr>
            <a:normAutofit fontScale="92500"/>
          </a:bodyPr>
          <a:lstStyle/>
          <a:p>
            <a:r>
              <a:rPr kumimoji="1" lang="ja-JP" altLang="en-US" sz="2000" dirty="0" smtClean="0">
                <a:solidFill>
                  <a:srgbClr val="FF0000"/>
                </a:solidFill>
                <a:latin typeface="HG丸ｺﾞｼｯｸM-PRO" pitchFamily="50" charset="-128"/>
                <a:ea typeface="HG丸ｺﾞｼｯｸM-PRO" pitchFamily="50" charset="-128"/>
              </a:rPr>
              <a:t>自己理解を深める</a:t>
            </a:r>
            <a:endParaRPr kumimoji="1" lang="en-US" altLang="ja-JP" sz="2000" dirty="0" smtClean="0">
              <a:solidFill>
                <a:srgbClr val="FF0000"/>
              </a:solidFill>
              <a:latin typeface="HG丸ｺﾞｼｯｸM-PRO" pitchFamily="50" charset="-128"/>
              <a:ea typeface="HG丸ｺﾞｼｯｸM-PRO" pitchFamily="50" charset="-128"/>
            </a:endParaRPr>
          </a:p>
          <a:p>
            <a:r>
              <a:rPr lang="ja-JP" altLang="en-US" sz="2000" dirty="0" smtClean="0">
                <a:solidFill>
                  <a:srgbClr val="FF0000"/>
                </a:solidFill>
                <a:latin typeface="HG丸ｺﾞｼｯｸM-PRO" pitchFamily="50" charset="-128"/>
                <a:ea typeface="HG丸ｺﾞｼｯｸM-PRO" pitchFamily="50" charset="-128"/>
              </a:rPr>
              <a:t>他者理解を深める</a:t>
            </a:r>
            <a:endParaRPr lang="en-US" altLang="ja-JP" sz="2000" dirty="0" smtClean="0">
              <a:solidFill>
                <a:srgbClr val="FF0000"/>
              </a:solidFill>
              <a:latin typeface="HG丸ｺﾞｼｯｸM-PRO" pitchFamily="50" charset="-128"/>
              <a:ea typeface="HG丸ｺﾞｼｯｸM-PRO" pitchFamily="50" charset="-128"/>
            </a:endParaRPr>
          </a:p>
          <a:p>
            <a:r>
              <a:rPr kumimoji="1" lang="en-US" altLang="ja-JP" sz="2000" dirty="0" smtClean="0">
                <a:solidFill>
                  <a:srgbClr val="FF0000"/>
                </a:solidFill>
                <a:latin typeface="HG丸ｺﾞｼｯｸM-PRO" pitchFamily="50" charset="-128"/>
                <a:ea typeface="HG丸ｺﾞｼｯｸM-PRO" pitchFamily="50" charset="-128"/>
              </a:rPr>
              <a:t>Interaction, Rapport</a:t>
            </a:r>
          </a:p>
          <a:p>
            <a:r>
              <a:rPr lang="ja-JP" altLang="en-US" sz="2000" dirty="0" smtClean="0">
                <a:solidFill>
                  <a:srgbClr val="FF0000"/>
                </a:solidFill>
                <a:latin typeface="HG丸ｺﾞｼｯｸM-PRO" pitchFamily="50" charset="-128"/>
                <a:ea typeface="HG丸ｺﾞｼｯｸM-PRO" pitchFamily="50" charset="-128"/>
              </a:rPr>
              <a:t>自己を見つめ直す</a:t>
            </a:r>
            <a:endParaRPr lang="en-US" altLang="ja-JP" sz="2000" dirty="0" smtClean="0">
              <a:solidFill>
                <a:srgbClr val="FF0000"/>
              </a:solidFill>
              <a:latin typeface="HG丸ｺﾞｼｯｸM-PRO" pitchFamily="50" charset="-128"/>
              <a:ea typeface="HG丸ｺﾞｼｯｸM-PRO" pitchFamily="50" charset="-128"/>
            </a:endParaRPr>
          </a:p>
          <a:p>
            <a:r>
              <a:rPr kumimoji="1" lang="ja-JP" altLang="en-US" sz="2000" dirty="0" smtClean="0">
                <a:solidFill>
                  <a:srgbClr val="FF0000"/>
                </a:solidFill>
                <a:latin typeface="HG丸ｺﾞｼｯｸM-PRO" pitchFamily="50" charset="-128"/>
                <a:ea typeface="HG丸ｺﾞｼｯｸM-PRO" pitchFamily="50" charset="-128"/>
              </a:rPr>
              <a:t>自己理解の深化</a:t>
            </a:r>
            <a:endParaRPr kumimoji="1" lang="en-US" altLang="ja-JP" sz="2000" dirty="0" smtClean="0">
              <a:solidFill>
                <a:srgbClr val="FF0000"/>
              </a:solidFill>
              <a:latin typeface="HG丸ｺﾞｼｯｸM-PRO" pitchFamily="50" charset="-128"/>
              <a:ea typeface="HG丸ｺﾞｼｯｸM-PRO" pitchFamily="50" charset="-128"/>
            </a:endParaRPr>
          </a:p>
          <a:p>
            <a:r>
              <a:rPr lang="ja-JP" altLang="en-US" sz="2000" dirty="0" smtClean="0">
                <a:solidFill>
                  <a:srgbClr val="FF0000"/>
                </a:solidFill>
                <a:latin typeface="HG丸ｺﾞｼｯｸM-PRO" pitchFamily="50" charset="-128"/>
                <a:ea typeface="HG丸ｺﾞｼｯｸM-PRO" pitchFamily="50" charset="-128"/>
              </a:rPr>
              <a:t>自己実現へ</a:t>
            </a:r>
            <a:endParaRPr lang="en-US" altLang="ja-JP" sz="2000" dirty="0" smtClean="0">
              <a:solidFill>
                <a:srgbClr val="FF0000"/>
              </a:solidFill>
              <a:latin typeface="HG丸ｺﾞｼｯｸM-PRO" pitchFamily="50" charset="-128"/>
              <a:ea typeface="HG丸ｺﾞｼｯｸM-PRO" pitchFamily="50" charset="-128"/>
            </a:endParaRPr>
          </a:p>
          <a:p>
            <a:pPr>
              <a:buNone/>
            </a:pPr>
            <a:endParaRPr kumimoji="1" lang="en-US" altLang="ja-JP" dirty="0" smtClean="0"/>
          </a:p>
          <a:p>
            <a:r>
              <a:rPr kumimoji="1" lang="ja-JP" altLang="en-US" sz="2400" dirty="0" smtClean="0">
                <a:latin typeface="HG丸ｺﾞｼｯｸM-PRO" pitchFamily="50" charset="-128"/>
                <a:ea typeface="HG丸ｺﾞｼｯｸM-PRO" pitchFamily="50" charset="-128"/>
              </a:rPr>
              <a:t>教室という限られた空間で、教員やクラスメイトという仲間でコミュニケーションを高めるトレーニング</a:t>
            </a:r>
            <a:endParaRPr kumimoji="1" lang="en-US" altLang="ja-JP" sz="2400" dirty="0" smtClean="0">
              <a:latin typeface="HG丸ｺﾞｼｯｸM-PRO" pitchFamily="50" charset="-128"/>
              <a:ea typeface="HG丸ｺﾞｼｯｸM-PRO" pitchFamily="50" charset="-128"/>
            </a:endParaRPr>
          </a:p>
          <a:p>
            <a:endParaRPr kumimoji="1" lang="en-US" altLang="ja-JP" dirty="0" smtClean="0">
              <a:latin typeface="HG丸ｺﾞｼｯｸM-PRO" pitchFamily="50" charset="-128"/>
              <a:ea typeface="HG丸ｺﾞｼｯｸM-PRO" pitchFamily="50" charset="-128"/>
            </a:endParaRPr>
          </a:p>
          <a:p>
            <a:r>
              <a:rPr lang="ja-JP" altLang="en-US" dirty="0" smtClean="0">
                <a:latin typeface="HG丸ｺﾞｼｯｸM-PRO" pitchFamily="50" charset="-128"/>
                <a:ea typeface="HG丸ｺﾞｼｯｸM-PRO" pitchFamily="50" charset="-128"/>
              </a:rPr>
              <a:t>グローバル社会を逞しく生き抜く人材の育成</a:t>
            </a:r>
            <a:endParaRPr kumimoji="1" lang="ja-JP" altLang="en-US" dirty="0">
              <a:latin typeface="HG丸ｺﾞｼｯｸM-PRO" pitchFamily="50" charset="-128"/>
              <a:ea typeface="HG丸ｺﾞｼｯｸM-PRO" pitchFamily="50" charset="-128"/>
            </a:endParaRPr>
          </a:p>
        </p:txBody>
      </p:sp>
      <p:sp>
        <p:nvSpPr>
          <p:cNvPr id="5" name="スライド番号プレースホルダ 4"/>
          <p:cNvSpPr>
            <a:spLocks noGrp="1"/>
          </p:cNvSpPr>
          <p:nvPr>
            <p:ph type="sldNum" sz="quarter" idx="12"/>
          </p:nvPr>
        </p:nvSpPr>
        <p:spPr/>
        <p:txBody>
          <a:bodyPr/>
          <a:lstStyle/>
          <a:p>
            <a:fld id="{656B354A-AE41-4EBA-8FC8-E9E2473C844C}" type="slidenum">
              <a:rPr kumimoji="1" lang="ja-JP" altLang="en-US" smtClean="0"/>
              <a:pPr/>
              <a:t>64</a:t>
            </a:fld>
            <a:endParaRPr kumimoji="1" lang="ja-JP" altLang="en-US"/>
          </a:p>
        </p:txBody>
      </p:sp>
      <p:sp>
        <p:nvSpPr>
          <p:cNvPr id="6" name="上下矢印 5"/>
          <p:cNvSpPr/>
          <p:nvPr/>
        </p:nvSpPr>
        <p:spPr>
          <a:xfrm>
            <a:off x="1752600" y="3962400"/>
            <a:ext cx="381000" cy="5334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734312"/>
          </a:xfrm>
        </p:spPr>
        <p:txBody>
          <a:bodyPr>
            <a:normAutofit/>
          </a:bodyPr>
          <a:lstStyle/>
          <a:p>
            <a:pPr algn="ctr"/>
            <a:r>
              <a:rPr kumimoji="1" lang="ja-JP" altLang="en-US" u="wavy" dirty="0" smtClean="0">
                <a:latin typeface="HG丸ｺﾞｼｯｸM-PRO" pitchFamily="50" charset="-128"/>
                <a:ea typeface="HG丸ｺﾞｼｯｸM-PRO" pitchFamily="50" charset="-128"/>
              </a:rPr>
              <a:t>３　 今後の滝川西高校の</a:t>
            </a: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kumimoji="1" lang="ja-JP" altLang="en-US" u="wavy" dirty="0" smtClean="0">
                <a:latin typeface="HG丸ｺﾞｼｯｸM-PRO" pitchFamily="50" charset="-128"/>
                <a:ea typeface="HG丸ｺﾞｼｯｸM-PRO" pitchFamily="50" charset="-128"/>
              </a:rPr>
              <a:t>英語教育</a:t>
            </a:r>
            <a:endParaRPr kumimoji="1" lang="ja-JP" altLang="en-US" u="wavy"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2971800"/>
            <a:ext cx="8229600" cy="3352800"/>
          </a:xfrm>
        </p:spPr>
        <p:txBody>
          <a:bodyPr/>
          <a:lstStyle/>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65</a:t>
            </a:fld>
            <a:endParaRPr kumimoji="1" lang="ja-JP" alt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itchFamily="50" charset="-128"/>
                <a:ea typeface="HG丸ｺﾞｼｯｸM-PRO" pitchFamily="50" charset="-128"/>
              </a:rPr>
              <a:t>①英語教育改善の推進</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solidFill>
            <a:schemeClr val="accent3">
              <a:lumMod val="20000"/>
              <a:lumOff val="80000"/>
            </a:schemeClr>
          </a:solidFill>
          <a:ln>
            <a:solidFill>
              <a:srgbClr val="006600"/>
            </a:solidFill>
          </a:ln>
        </p:spPr>
        <p:txBody>
          <a:bodyPr>
            <a:normAutofit fontScale="85000" lnSpcReduction="10000"/>
          </a:bodyPr>
          <a:lstStyle/>
          <a:p>
            <a:pPr>
              <a:buNone/>
            </a:pPr>
            <a:r>
              <a:rPr lang="ja-JP" altLang="en-US" dirty="0" smtClean="0">
                <a:solidFill>
                  <a:srgbClr val="FF0000"/>
                </a:solidFill>
                <a:latin typeface="HG丸ｺﾞｼｯｸM-PRO" pitchFamily="50" charset="-128"/>
                <a:ea typeface="HG丸ｺﾞｼｯｸM-PRO" pitchFamily="50" charset="-128"/>
              </a:rPr>
              <a:t>指導と評価の一体化の深化</a:t>
            </a:r>
            <a:endParaRPr lang="en-US" altLang="ja-JP" dirty="0" smtClean="0">
              <a:solidFill>
                <a:srgbClr val="FF0000"/>
              </a:solidFill>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r>
              <a:rPr kumimoji="1" lang="en-US" altLang="ja-JP" dirty="0" smtClean="0">
                <a:solidFill>
                  <a:srgbClr val="FF0000"/>
                </a:solidFill>
                <a:latin typeface="HG丸ｺﾞｼｯｸM-PRO" pitchFamily="50" charset="-128"/>
                <a:ea typeface="HG丸ｺﾞｼｯｸM-PRO" pitchFamily="50" charset="-128"/>
              </a:rPr>
              <a:t>Speaking</a:t>
            </a:r>
            <a:r>
              <a:rPr kumimoji="1" lang="ja-JP" altLang="en-US" dirty="0" smtClean="0">
                <a:latin typeface="HG丸ｺﾞｼｯｸM-PRO" pitchFamily="50" charset="-128"/>
                <a:ea typeface="HG丸ｺﾞｼｯｸM-PRO" pitchFamily="50" charset="-128"/>
              </a:rPr>
              <a:t>→</a:t>
            </a:r>
            <a:r>
              <a:rPr kumimoji="1" lang="en-US" altLang="ja-JP" dirty="0" smtClean="0">
                <a:latin typeface="HG丸ｺﾞｼｯｸM-PRO" pitchFamily="50" charset="-128"/>
                <a:ea typeface="HG丸ｺﾞｼｯｸM-PRO" pitchFamily="50" charset="-128"/>
              </a:rPr>
              <a:t>Conversation, Discussion, Strategy….</a:t>
            </a:r>
          </a:p>
          <a:p>
            <a:pPr>
              <a:buNone/>
            </a:pPr>
            <a:r>
              <a:rPr lang="ja-JP" altLang="en-US" dirty="0" smtClean="0">
                <a:latin typeface="HG丸ｺﾞｼｯｸM-PRO" pitchFamily="50" charset="-128"/>
                <a:ea typeface="HG丸ｺﾞｼｯｸM-PRO" pitchFamily="50" charset="-128"/>
              </a:rPr>
              <a:t>　　　　　　　　　　英語で</a:t>
            </a:r>
            <a:r>
              <a:rPr lang="en-US" altLang="ja-JP" dirty="0" smtClean="0">
                <a:latin typeface="HG丸ｺﾞｼｯｸM-PRO" pitchFamily="50" charset="-128"/>
                <a:ea typeface="HG丸ｺﾞｼｯｸM-PRO" pitchFamily="50" charset="-128"/>
              </a:rPr>
              <a:t>Interaction</a:t>
            </a:r>
            <a:r>
              <a:rPr lang="ja-JP" altLang="en-US" dirty="0" smtClean="0">
                <a:latin typeface="HG丸ｺﾞｼｯｸM-PRO" pitchFamily="50" charset="-128"/>
                <a:ea typeface="HG丸ｺﾞｼｯｸM-PRO" pitchFamily="50" charset="-128"/>
              </a:rPr>
              <a:t>の深化</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r>
              <a:rPr kumimoji="1" lang="en-US" altLang="ja-JP" dirty="0" smtClean="0">
                <a:solidFill>
                  <a:srgbClr val="FF0000"/>
                </a:solidFill>
                <a:latin typeface="HG丸ｺﾞｼｯｸM-PRO" pitchFamily="50" charset="-128"/>
                <a:ea typeface="HG丸ｺﾞｼｯｸM-PRO" pitchFamily="50" charset="-128"/>
              </a:rPr>
              <a:t>Reading</a:t>
            </a:r>
            <a:r>
              <a:rPr kumimoji="1" lang="ja-JP" altLang="en-US" dirty="0" smtClean="0">
                <a:latin typeface="HG丸ｺﾞｼｯｸM-PRO" pitchFamily="50" charset="-128"/>
                <a:ea typeface="HG丸ｺﾞｼｯｸM-PRO" pitchFamily="50" charset="-128"/>
              </a:rPr>
              <a:t>→段落間のつながり、概要把握など</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センター試験レベルにも対応</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r>
              <a:rPr kumimoji="1" lang="ja-JP" altLang="en-US" dirty="0" smtClean="0">
                <a:solidFill>
                  <a:srgbClr val="FF0000"/>
                </a:solidFill>
                <a:latin typeface="HG丸ｺﾞｼｯｸM-PRO" pitchFamily="50" charset="-128"/>
                <a:ea typeface="HG丸ｺﾞｼｯｸM-PRO" pitchFamily="50" charset="-128"/>
              </a:rPr>
              <a:t>観点別評価の深化</a:t>
            </a:r>
            <a:r>
              <a:rPr kumimoji="1" lang="ja-JP" altLang="en-US" dirty="0" smtClean="0">
                <a:latin typeface="HG丸ｺﾞｼｯｸM-PRO" pitchFamily="50" charset="-128"/>
                <a:ea typeface="HG丸ｺﾞｼｯｸM-PRO" pitchFamily="50" charset="-128"/>
              </a:rPr>
              <a:t>→</a:t>
            </a:r>
            <a:r>
              <a:rPr lang="ja-JP" altLang="en-US" dirty="0" smtClean="0">
                <a:latin typeface="HG丸ｺﾞｼｯｸM-PRO" pitchFamily="50" charset="-128"/>
                <a:ea typeface="HG丸ｺﾞｼｯｸM-PRO" pitchFamily="50" charset="-128"/>
              </a:rPr>
              <a:t>４技能バランス良い指導</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観点別評価方法の更なる理解</a:t>
            </a:r>
            <a:endParaRPr kumimoji="1" lang="en-US" altLang="ja-JP" dirty="0" smtClean="0">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Can-do</a:t>
            </a:r>
            <a:r>
              <a:rPr lang="ja-JP" altLang="en-US" dirty="0" smtClean="0">
                <a:latin typeface="HG丸ｺﾞｼｯｸM-PRO" pitchFamily="50" charset="-128"/>
                <a:ea typeface="HG丸ｺﾞｼｯｸM-PRO" pitchFamily="50" charset="-128"/>
              </a:rPr>
              <a:t>リストと授業の整合性</a:t>
            </a: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　　　　　　</a:t>
            </a:r>
            <a:endParaRPr kumimoji="1" lang="en-US" altLang="ja-JP"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66</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ox(i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ox(in)">
                                      <p:cBhvr>
                                        <p:cTn id="20" dur="500"/>
                                        <p:tgtEl>
                                          <p:spTgt spid="3">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ox(i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ox(in)">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box(i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box(in)">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2800" dirty="0" smtClean="0">
                <a:solidFill>
                  <a:schemeClr val="accent4">
                    <a:lumMod val="50000"/>
                  </a:schemeClr>
                </a:solidFill>
                <a:latin typeface="HG丸ｺﾞｼｯｸM-PRO" pitchFamily="50" charset="-128"/>
                <a:ea typeface="HG丸ｺﾞｼｯｸM-PRO" pitchFamily="50" charset="-128"/>
              </a:rPr>
              <a:t>地方におけるグローバル・リーダー育成モデルの構築</a:t>
            </a:r>
            <a:r>
              <a:rPr lang="en-US" altLang="ja-JP" sz="2800" dirty="0" smtClean="0">
                <a:solidFill>
                  <a:schemeClr val="accent4">
                    <a:lumMod val="50000"/>
                  </a:schemeClr>
                </a:solidFill>
                <a:latin typeface="HG丸ｺﾞｼｯｸM-PRO" pitchFamily="50" charset="-128"/>
                <a:ea typeface="HG丸ｺﾞｼｯｸM-PRO" pitchFamily="50" charset="-128"/>
              </a:rPr>
              <a:t/>
            </a:r>
            <a:br>
              <a:rPr lang="en-US" altLang="ja-JP" sz="2800" dirty="0" smtClean="0">
                <a:solidFill>
                  <a:schemeClr val="accent4">
                    <a:lumMod val="50000"/>
                  </a:schemeClr>
                </a:solidFill>
                <a:latin typeface="HG丸ｺﾞｼｯｸM-PRO" pitchFamily="50" charset="-128"/>
                <a:ea typeface="HG丸ｺﾞｼｯｸM-PRO" pitchFamily="50" charset="-128"/>
              </a:rPr>
            </a:br>
            <a:endParaRPr kumimoji="1" lang="ja-JP" altLang="en-US" sz="28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006600"/>
            </a:solidFill>
          </a:ln>
        </p:spPr>
        <p:txBody>
          <a:bodyPr>
            <a:normAutofit lnSpcReduction="10000"/>
          </a:bodyPr>
          <a:lstStyle/>
          <a:p>
            <a:pPr>
              <a:buNone/>
            </a:pPr>
            <a:endParaRPr lang="en-US" altLang="ja-JP" dirty="0" smtClean="0"/>
          </a:p>
          <a:p>
            <a:pPr>
              <a:buNone/>
            </a:pPr>
            <a:r>
              <a:rPr kumimoji="1" lang="ja-JP" altLang="en-US" dirty="0" smtClean="0">
                <a:solidFill>
                  <a:schemeClr val="accent4">
                    <a:lumMod val="50000"/>
                  </a:schemeClr>
                </a:solidFill>
                <a:latin typeface="HG丸ｺﾞｼｯｸM-PRO" pitchFamily="50" charset="-128"/>
                <a:ea typeface="HG丸ｺﾞｼｯｸM-PRO" pitchFamily="50" charset="-128"/>
              </a:rPr>
              <a:t>☆研究開発概要</a:t>
            </a:r>
            <a:endParaRPr kumimoji="1" lang="en-US" altLang="ja-JP" dirty="0" smtClean="0">
              <a:solidFill>
                <a:schemeClr val="accent4">
                  <a:lumMod val="50000"/>
                </a:schemeClr>
              </a:solidFill>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グローバル・リーダーを育成するため、</a:t>
            </a:r>
            <a:r>
              <a:rPr lang="en-US" altLang="ja-JP" dirty="0" smtClean="0">
                <a:latin typeface="HG丸ｺﾞｼｯｸM-PRO" pitchFamily="50" charset="-128"/>
                <a:ea typeface="HG丸ｺﾞｼｯｸM-PRO" pitchFamily="50" charset="-128"/>
              </a:rPr>
              <a:t>JICA</a:t>
            </a:r>
            <a:r>
              <a:rPr lang="ja-JP" altLang="en-US" dirty="0" smtClean="0">
                <a:latin typeface="HG丸ｺﾞｼｯｸM-PRO" pitchFamily="50" charset="-128"/>
                <a:ea typeface="HG丸ｺﾞｼｯｸM-PRO" pitchFamily="50" charset="-128"/>
              </a:rPr>
              <a:t>等の国際機関と連携した</a:t>
            </a:r>
            <a:r>
              <a:rPr lang="ja-JP" altLang="en-US" dirty="0" smtClean="0">
                <a:solidFill>
                  <a:srgbClr val="FF0000"/>
                </a:solidFill>
                <a:latin typeface="HG丸ｺﾞｼｯｸM-PRO" pitchFamily="50" charset="-128"/>
                <a:ea typeface="HG丸ｺﾞｼｯｸM-PRO" pitchFamily="50" charset="-128"/>
              </a:rPr>
              <a:t>グローバル体験の創出</a:t>
            </a:r>
            <a:r>
              <a:rPr lang="ja-JP" altLang="en-US" dirty="0" smtClean="0">
                <a:latin typeface="HG丸ｺﾞｼｯｸM-PRO" pitchFamily="50" charset="-128"/>
                <a:ea typeface="HG丸ｺﾞｼｯｸM-PRO" pitchFamily="50" charset="-128"/>
              </a:rPr>
              <a:t>や、</a:t>
            </a:r>
            <a:r>
              <a:rPr lang="ja-JP" altLang="en-US" u="sng" dirty="0" smtClean="0">
                <a:solidFill>
                  <a:srgbClr val="006600"/>
                </a:solidFill>
                <a:latin typeface="HG丸ｺﾞｼｯｸM-PRO" pitchFamily="50" charset="-128"/>
                <a:ea typeface="HG丸ｺﾞｼｯｸM-PRO" pitchFamily="50" charset="-128"/>
              </a:rPr>
              <a:t>教科横断的な学習</a:t>
            </a:r>
            <a:r>
              <a:rPr lang="ja-JP" altLang="en-US" dirty="0" smtClean="0">
                <a:latin typeface="HG丸ｺﾞｼｯｸM-PRO" pitchFamily="50" charset="-128"/>
                <a:ea typeface="HG丸ｺﾞｼｯｸM-PRO" pitchFamily="50" charset="-128"/>
              </a:rPr>
              <a:t>、</a:t>
            </a:r>
            <a:r>
              <a:rPr lang="ja-JP" altLang="en-US" u="sng" dirty="0" smtClean="0">
                <a:solidFill>
                  <a:srgbClr val="006600"/>
                </a:solidFill>
                <a:latin typeface="HG丸ｺﾞｼｯｸM-PRO" pitchFamily="50" charset="-128"/>
                <a:ea typeface="HG丸ｺﾞｼｯｸM-PRO" pitchFamily="50" charset="-128"/>
              </a:rPr>
              <a:t>探求的な学習</a:t>
            </a:r>
            <a:r>
              <a:rPr lang="ja-JP" altLang="en-US" dirty="0" smtClean="0">
                <a:latin typeface="HG丸ｺﾞｼｯｸM-PRO" pitchFamily="50" charset="-128"/>
                <a:ea typeface="HG丸ｺﾞｼｯｸM-PRO" pitchFamily="50" charset="-128"/>
              </a:rPr>
              <a:t>などの充実を通じて、生徒に実践的な</a:t>
            </a:r>
            <a:r>
              <a:rPr lang="ja-JP" altLang="en-US" dirty="0" smtClean="0">
                <a:solidFill>
                  <a:srgbClr val="FF0000"/>
                </a:solidFill>
                <a:latin typeface="HG丸ｺﾞｼｯｸM-PRO" pitchFamily="50" charset="-128"/>
                <a:ea typeface="HG丸ｺﾞｼｯｸM-PRO" pitchFamily="50" charset="-128"/>
              </a:rPr>
              <a:t>コミュニケーション能力や問題解決力</a:t>
            </a:r>
            <a:r>
              <a:rPr lang="ja-JP" altLang="en-US" dirty="0" smtClean="0">
                <a:latin typeface="HG丸ｺﾞｼｯｸM-PRO" pitchFamily="50" charset="-128"/>
                <a:ea typeface="HG丸ｺﾞｼｯｸM-PRO" pitchFamily="50" charset="-128"/>
              </a:rPr>
              <a:t>等を効果的に養うための育成モデルを構築するための研究開発を行う</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67</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latin typeface="HG丸ｺﾞｼｯｸM-PRO" pitchFamily="50" charset="-128"/>
                <a:ea typeface="HG丸ｺﾞｼｯｸM-PRO" pitchFamily="50" charset="-128"/>
              </a:rPr>
              <a:t>豊かなグローバル体験の</a:t>
            </a: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機会を創出</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A50021"/>
            </a:solidFill>
          </a:ln>
        </p:spPr>
        <p:txBody>
          <a:bodyPr>
            <a:normAutofit/>
          </a:bodyPr>
          <a:lstStyle/>
          <a:p>
            <a:pPr>
              <a:buNone/>
            </a:pPr>
            <a:r>
              <a:rPr kumimoji="1" lang="ja-JP" altLang="en-US" sz="3200" dirty="0" smtClean="0">
                <a:latin typeface="HG丸ｺﾞｼｯｸM-PRO" pitchFamily="50" charset="-128"/>
                <a:ea typeface="HG丸ｺﾞｼｯｸM-PRO" pitchFamily="50" charset="-128"/>
              </a:rPr>
              <a:t>①</a:t>
            </a:r>
            <a:r>
              <a:rPr lang="ja-JP" altLang="en-US" dirty="0" smtClean="0">
                <a:latin typeface="HG丸ｺﾞｼｯｸM-PRO" pitchFamily="50" charset="-128"/>
                <a:ea typeface="HG丸ｺﾞｼｯｸM-PRO" pitchFamily="50" charset="-128"/>
              </a:rPr>
              <a:t>体験型・探求型学習の推進</a:t>
            </a:r>
            <a:endParaRPr kumimoji="1" lang="en-US" altLang="ja-JP" sz="3200" dirty="0" smtClean="0">
              <a:latin typeface="HG丸ｺﾞｼｯｸM-PRO" pitchFamily="50" charset="-128"/>
              <a:ea typeface="HG丸ｺﾞｼｯｸM-PRO" pitchFamily="50" charset="-128"/>
            </a:endParaRPr>
          </a:p>
          <a:p>
            <a:pPr>
              <a:buNone/>
            </a:pPr>
            <a:r>
              <a:rPr lang="ja-JP" altLang="en-US" sz="3200" dirty="0" smtClean="0">
                <a:latin typeface="HG丸ｺﾞｼｯｸM-PRO" pitchFamily="50" charset="-128"/>
                <a:ea typeface="HG丸ｺﾞｼｯｸM-PRO" pitchFamily="50" charset="-128"/>
              </a:rPr>
              <a:t>②課外活動の充実</a:t>
            </a:r>
            <a:endParaRPr lang="en-US" altLang="ja-JP" sz="3200" dirty="0" smtClean="0">
              <a:latin typeface="HG丸ｺﾞｼｯｸM-PRO" pitchFamily="50" charset="-128"/>
              <a:ea typeface="HG丸ｺﾞｼｯｸM-PRO" pitchFamily="50" charset="-128"/>
            </a:endParaRPr>
          </a:p>
          <a:p>
            <a:pPr>
              <a:buNone/>
            </a:pPr>
            <a:r>
              <a:rPr lang="ja-JP" altLang="en-US" sz="2800" dirty="0" smtClean="0">
                <a:latin typeface="HG丸ｺﾞｼｯｸM-PRO" pitchFamily="50" charset="-128"/>
                <a:ea typeface="HG丸ｺﾞｼｯｸM-PRO" pitchFamily="50" charset="-128"/>
              </a:rPr>
              <a:t>（グローバル・キャンプ、グローバル・デイ等）</a:t>
            </a:r>
            <a:endParaRPr lang="en-US" altLang="ja-JP" sz="2800" dirty="0" smtClean="0">
              <a:latin typeface="HG丸ｺﾞｼｯｸM-PRO" pitchFamily="50" charset="-128"/>
              <a:ea typeface="HG丸ｺﾞｼｯｸM-PRO" pitchFamily="50" charset="-128"/>
            </a:endParaRPr>
          </a:p>
          <a:p>
            <a:pPr>
              <a:buNone/>
            </a:pPr>
            <a:r>
              <a:rPr kumimoji="1" lang="ja-JP" altLang="en-US" sz="3200" dirty="0" smtClean="0">
                <a:latin typeface="HG丸ｺﾞｼｯｸM-PRO" pitchFamily="50" charset="-128"/>
                <a:ea typeface="HG丸ｺﾞｼｯｸM-PRO" pitchFamily="50" charset="-128"/>
              </a:rPr>
              <a:t>③大学アカデミック・インターンシップ</a:t>
            </a:r>
            <a:endParaRPr kumimoji="1" lang="en-US" altLang="ja-JP" sz="3200" dirty="0" smtClean="0">
              <a:latin typeface="HG丸ｺﾞｼｯｸM-PRO" pitchFamily="50" charset="-128"/>
              <a:ea typeface="HG丸ｺﾞｼｯｸM-PRO" pitchFamily="50" charset="-128"/>
            </a:endParaRPr>
          </a:p>
          <a:p>
            <a:pPr>
              <a:buNone/>
            </a:pPr>
            <a:r>
              <a:rPr lang="ja-JP" altLang="en-US" sz="3200" dirty="0" smtClean="0">
                <a:latin typeface="HG丸ｺﾞｼｯｸM-PRO" pitchFamily="50" charset="-128"/>
                <a:ea typeface="HG丸ｺﾞｼｯｸM-PRO" pitchFamily="50" charset="-128"/>
              </a:rPr>
              <a:t>④海外留学機会の拡充（アメリカ等）</a:t>
            </a:r>
            <a:endParaRPr lang="en-US" altLang="ja-JP" sz="3200" dirty="0" smtClean="0">
              <a:latin typeface="HG丸ｺﾞｼｯｸM-PRO" pitchFamily="50" charset="-128"/>
              <a:ea typeface="HG丸ｺﾞｼｯｸM-PRO" pitchFamily="50" charset="-128"/>
            </a:endParaRPr>
          </a:p>
          <a:p>
            <a:pPr>
              <a:buNone/>
            </a:pPr>
            <a:r>
              <a:rPr kumimoji="1" lang="ja-JP" altLang="en-US" sz="3200" dirty="0" smtClean="0">
                <a:latin typeface="HG丸ｺﾞｼｯｸM-PRO" pitchFamily="50" charset="-128"/>
                <a:ea typeface="HG丸ｺﾞｼｯｸM-PRO" pitchFamily="50" charset="-128"/>
              </a:rPr>
              <a:t>⑤海外見学旅行の検討</a:t>
            </a:r>
            <a:endParaRPr kumimoji="1" lang="ja-JP" altLang="en-US" sz="320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68</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2496312"/>
          </a:xfrm>
        </p:spPr>
        <p:txBody>
          <a:bodyPr>
            <a:normAutofit/>
          </a:bodyPr>
          <a:lstStyle/>
          <a:p>
            <a:r>
              <a:rPr kumimoji="1" lang="ja-JP" altLang="en-US" sz="3600" dirty="0" smtClean="0">
                <a:latin typeface="HG丸ｺﾞｼｯｸM-PRO" pitchFamily="50" charset="-128"/>
                <a:ea typeface="HG丸ｺﾞｼｯｸM-PRO" pitchFamily="50" charset="-128"/>
              </a:rPr>
              <a:t>教科横断的・探求的な学習の体系化</a:t>
            </a:r>
            <a:r>
              <a:rPr kumimoji="1" lang="en-US" altLang="ja-JP" sz="3600" dirty="0" smtClean="0">
                <a:latin typeface="HG丸ｺﾞｼｯｸM-PRO" pitchFamily="50" charset="-128"/>
                <a:ea typeface="HG丸ｺﾞｼｯｸM-PRO" pitchFamily="50" charset="-128"/>
              </a:rPr>
              <a:t/>
            </a:r>
            <a:br>
              <a:rPr kumimoji="1" lang="en-US" altLang="ja-JP" sz="3600" dirty="0" smtClean="0">
                <a:latin typeface="HG丸ｺﾞｼｯｸM-PRO" pitchFamily="50" charset="-128"/>
                <a:ea typeface="HG丸ｺﾞｼｯｸM-PRO" pitchFamily="50" charset="-128"/>
              </a:rPr>
            </a:br>
            <a:r>
              <a:rPr kumimoji="1" lang="ja-JP" altLang="en-US" sz="3600" dirty="0" smtClean="0">
                <a:latin typeface="HG丸ｺﾞｼｯｸM-PRO" pitchFamily="50" charset="-128"/>
                <a:ea typeface="HG丸ｺﾞｼｯｸM-PRO" pitchFamily="50" charset="-128"/>
              </a:rPr>
              <a:t>により課題解決力や創造力等を育成</a:t>
            </a:r>
            <a:endParaRPr kumimoji="1" lang="ja-JP" altLang="en-US" sz="3600"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3276600"/>
            <a:ext cx="8229600" cy="1828800"/>
          </a:xfrm>
          <a:ln>
            <a:solidFill>
              <a:srgbClr val="A50021"/>
            </a:solidFill>
          </a:ln>
        </p:spPr>
        <p:txBody>
          <a:bodyPr>
            <a:normAutofit/>
          </a:bodyPr>
          <a:lstStyle/>
          <a:p>
            <a:pPr>
              <a:buNone/>
            </a:pPr>
            <a:r>
              <a:rPr kumimoji="1" lang="ja-JP" altLang="en-US" sz="2800" dirty="0" smtClean="0">
                <a:latin typeface="HG丸ｺﾞｼｯｸM-PRO" pitchFamily="50" charset="-128"/>
                <a:ea typeface="HG丸ｺﾞｼｯｸM-PRO" pitchFamily="50" charset="-128"/>
              </a:rPr>
              <a:t>商業科・普通科の併置校であること活かして</a:t>
            </a:r>
            <a:endParaRPr kumimoji="1" lang="en-US" altLang="ja-JP" sz="2800" dirty="0" smtClean="0">
              <a:latin typeface="HG丸ｺﾞｼｯｸM-PRO" pitchFamily="50" charset="-128"/>
              <a:ea typeface="HG丸ｺﾞｼｯｸM-PRO" pitchFamily="50" charset="-128"/>
            </a:endParaRPr>
          </a:p>
          <a:p>
            <a:pPr>
              <a:buNone/>
            </a:pPr>
            <a:r>
              <a:rPr kumimoji="1" lang="ja-JP" altLang="en-US" sz="2800" dirty="0" smtClean="0">
                <a:latin typeface="HG丸ｺﾞｼｯｸM-PRO" pitchFamily="50" charset="-128"/>
                <a:ea typeface="HG丸ｺﾞｼｯｸM-PRO" pitchFamily="50" charset="-128"/>
              </a:rPr>
              <a:t>①総合的な学習の時間</a:t>
            </a:r>
            <a:endParaRPr kumimoji="1" lang="en-US" altLang="ja-JP" sz="2800" dirty="0" smtClean="0">
              <a:latin typeface="HG丸ｺﾞｼｯｸM-PRO" pitchFamily="50" charset="-128"/>
              <a:ea typeface="HG丸ｺﾞｼｯｸM-PRO" pitchFamily="50" charset="-128"/>
            </a:endParaRPr>
          </a:p>
          <a:p>
            <a:pPr>
              <a:buNone/>
            </a:pPr>
            <a:r>
              <a:rPr kumimoji="1" lang="ja-JP" altLang="en-US" sz="2800" dirty="0" smtClean="0">
                <a:latin typeface="HG丸ｺﾞｼｯｸM-PRO" pitchFamily="50" charset="-128"/>
                <a:ea typeface="HG丸ｺﾞｼｯｸM-PRO" pitchFamily="50" charset="-128"/>
              </a:rPr>
              <a:t>②課題研究</a:t>
            </a:r>
            <a:endParaRPr kumimoji="1" lang="ja-JP" altLang="en-US" sz="280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69</a:t>
            </a:fld>
            <a:endParaRPr kumimoji="1" lang="ja-JP"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066800" y="685800"/>
            <a:ext cx="7010400" cy="9906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bg1"/>
                </a:solidFill>
                <a:latin typeface="HG丸ｺﾞｼｯｸM-PRO" pitchFamily="50" charset="-128"/>
                <a:ea typeface="HG丸ｺﾞｼｯｸM-PRO" pitchFamily="50" charset="-128"/>
              </a:rPr>
              <a:t>授業以外の英語力向上や国際理解のための取組み</a:t>
            </a:r>
            <a:endParaRPr kumimoji="1" lang="ja-JP" altLang="en-US" sz="3200" dirty="0">
              <a:solidFill>
                <a:schemeClr val="bg1"/>
              </a:solidFill>
              <a:latin typeface="HG丸ｺﾞｼｯｸM-PRO" pitchFamily="50" charset="-128"/>
              <a:ea typeface="HG丸ｺﾞｼｯｸM-PRO" pitchFamily="50" charset="-128"/>
            </a:endParaRPr>
          </a:p>
        </p:txBody>
      </p:sp>
      <p:sp>
        <p:nvSpPr>
          <p:cNvPr id="5" name="角丸四角形 4"/>
          <p:cNvSpPr/>
          <p:nvPr/>
        </p:nvSpPr>
        <p:spPr>
          <a:xfrm>
            <a:off x="1066800" y="1905000"/>
            <a:ext cx="7010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①　</a:t>
            </a:r>
            <a:r>
              <a:rPr kumimoji="1" lang="ja-JP" altLang="en-US" dirty="0" smtClean="0">
                <a:latin typeface="HG丸ｺﾞｼｯｸM-PRO" pitchFamily="50" charset="-128"/>
                <a:ea typeface="HG丸ｺﾞｼｯｸM-PRO" pitchFamily="50" charset="-128"/>
              </a:rPr>
              <a:t>スピーチコンテスト</a:t>
            </a:r>
            <a:endParaRPr kumimoji="1" lang="ja-JP" altLang="en-US" dirty="0">
              <a:latin typeface="HG丸ｺﾞｼｯｸM-PRO" pitchFamily="50" charset="-128"/>
              <a:ea typeface="HG丸ｺﾞｼｯｸM-PRO" pitchFamily="50" charset="-128"/>
            </a:endParaRPr>
          </a:p>
        </p:txBody>
      </p:sp>
      <p:sp>
        <p:nvSpPr>
          <p:cNvPr id="6" name="角丸四角形 5"/>
          <p:cNvSpPr/>
          <p:nvPr/>
        </p:nvSpPr>
        <p:spPr>
          <a:xfrm>
            <a:off x="1066800" y="2438400"/>
            <a:ext cx="7010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②</a:t>
            </a:r>
            <a:r>
              <a:rPr kumimoji="1" lang="ja-JP" altLang="en-US" dirty="0" smtClean="0">
                <a:latin typeface="HG丸ｺﾞｼｯｸM-PRO" pitchFamily="50" charset="-128"/>
                <a:ea typeface="HG丸ｺﾞｼｯｸM-PRO" pitchFamily="50" charset="-128"/>
              </a:rPr>
              <a:t>　ＥＮＧＬＩＳＨ　ＣＡＭＰ</a:t>
            </a:r>
            <a:endParaRPr kumimoji="1" lang="ja-JP" altLang="en-US" dirty="0">
              <a:latin typeface="HG丸ｺﾞｼｯｸM-PRO" pitchFamily="50" charset="-128"/>
              <a:ea typeface="HG丸ｺﾞｼｯｸM-PRO" pitchFamily="50" charset="-128"/>
            </a:endParaRPr>
          </a:p>
        </p:txBody>
      </p:sp>
      <p:sp>
        <p:nvSpPr>
          <p:cNvPr id="9" name="角丸四角形 8"/>
          <p:cNvSpPr/>
          <p:nvPr/>
        </p:nvSpPr>
        <p:spPr>
          <a:xfrm>
            <a:off x="1066800" y="2971800"/>
            <a:ext cx="7010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③</a:t>
            </a:r>
            <a:r>
              <a:rPr kumimoji="1" lang="ja-JP" altLang="en-US" dirty="0" smtClean="0">
                <a:latin typeface="HG丸ｺﾞｼｯｸM-PRO" pitchFamily="50" charset="-128"/>
                <a:ea typeface="HG丸ｺﾞｼｯｸM-PRO" pitchFamily="50" charset="-128"/>
              </a:rPr>
              <a:t>　国際交流         </a:t>
            </a:r>
            <a:endParaRPr kumimoji="1" lang="ja-JP" altLang="en-US" dirty="0">
              <a:latin typeface="HG丸ｺﾞｼｯｸM-PRO" pitchFamily="50" charset="-128"/>
              <a:ea typeface="HG丸ｺﾞｼｯｸM-PRO" pitchFamily="50" charset="-128"/>
            </a:endParaRPr>
          </a:p>
        </p:txBody>
      </p:sp>
      <p:sp>
        <p:nvSpPr>
          <p:cNvPr id="10" name="角丸四角形 9"/>
          <p:cNvSpPr/>
          <p:nvPr/>
        </p:nvSpPr>
        <p:spPr>
          <a:xfrm>
            <a:off x="1066800" y="3505200"/>
            <a:ext cx="7010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④　</a:t>
            </a:r>
            <a:r>
              <a:rPr kumimoji="1" lang="ja-JP" altLang="en-US" dirty="0" smtClean="0">
                <a:latin typeface="HG丸ｺﾞｼｯｸM-PRO" pitchFamily="50" charset="-128"/>
                <a:ea typeface="HG丸ｺﾞｼｯｸM-PRO" pitchFamily="50" charset="-128"/>
              </a:rPr>
              <a:t>実用英語技能検定   </a:t>
            </a:r>
            <a:r>
              <a:rPr kumimoji="1" lang="ja-JP" altLang="en-US" dirty="0" smtClean="0">
                <a:ea typeface="ＤＦ特太ゴシック体" pitchFamily="1" charset="-128"/>
              </a:rPr>
              <a:t>　</a:t>
            </a:r>
            <a:endParaRPr kumimoji="1" lang="ja-JP" altLang="en-US" dirty="0">
              <a:ea typeface="ＤＦ特太ゴシック体" pitchFamily="1" charset="-128"/>
            </a:endParaRPr>
          </a:p>
        </p:txBody>
      </p:sp>
      <p:sp>
        <p:nvSpPr>
          <p:cNvPr id="11" name="角丸四角形 10"/>
          <p:cNvSpPr/>
          <p:nvPr/>
        </p:nvSpPr>
        <p:spPr>
          <a:xfrm>
            <a:off x="1066800" y="4038600"/>
            <a:ext cx="70104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ea typeface="ＤＦ特太ゴシック体" pitchFamily="1" charset="-128"/>
              </a:rPr>
              <a:t>⑤　</a:t>
            </a:r>
            <a:r>
              <a:rPr lang="ja-JP" altLang="en-US" dirty="0" smtClean="0">
                <a:latin typeface="HG丸ｺﾞｼｯｸM-PRO" pitchFamily="50" charset="-128"/>
                <a:ea typeface="HG丸ｺﾞｼｯｸM-PRO" pitchFamily="50" charset="-128"/>
              </a:rPr>
              <a:t>ＧＴＥＣ（</a:t>
            </a:r>
            <a:r>
              <a:rPr lang="en-US" altLang="ja-JP" dirty="0" smtClean="0">
                <a:latin typeface="HG丸ｺﾞｼｯｸM-PRO" pitchFamily="50" charset="-128"/>
                <a:ea typeface="HG丸ｺﾞｼｯｸM-PRO" pitchFamily="50" charset="-128"/>
              </a:rPr>
              <a:t>Global Test of English Communication)</a:t>
            </a:r>
            <a:endParaRPr kumimoji="1" lang="ja-JP" altLang="en-US" dirty="0">
              <a:latin typeface="HG丸ｺﾞｼｯｸM-PRO" pitchFamily="50" charset="-128"/>
              <a:ea typeface="HG丸ｺﾞｼｯｸM-PRO" pitchFamily="50" charset="-128"/>
            </a:endParaRPr>
          </a:p>
        </p:txBody>
      </p:sp>
      <p:sp>
        <p:nvSpPr>
          <p:cNvPr id="8" name="角丸四角形 7"/>
          <p:cNvSpPr/>
          <p:nvPr/>
        </p:nvSpPr>
        <p:spPr>
          <a:xfrm>
            <a:off x="1066800" y="4572000"/>
            <a:ext cx="701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⑥　</a:t>
            </a:r>
            <a:r>
              <a:rPr kumimoji="1" lang="ja-JP" altLang="en-US" dirty="0" smtClean="0">
                <a:latin typeface="HG丸ｺﾞｼｯｸM-PRO" pitchFamily="50" charset="-128"/>
                <a:ea typeface="HG丸ｺﾞｼｯｸM-PRO" pitchFamily="50" charset="-128"/>
              </a:rPr>
              <a:t>パフォーマンステスト実施</a:t>
            </a:r>
            <a:endParaRPr kumimoji="1" lang="ja-JP" altLang="en-US" dirty="0">
              <a:latin typeface="HG丸ｺﾞｼｯｸM-PRO" pitchFamily="50" charset="-128"/>
              <a:ea typeface="HG丸ｺﾞｼｯｸM-PRO" pitchFamily="50" charset="-128"/>
            </a:endParaRPr>
          </a:p>
        </p:txBody>
      </p:sp>
      <p:sp>
        <p:nvSpPr>
          <p:cNvPr id="12" name="角丸四角形 11"/>
          <p:cNvSpPr/>
          <p:nvPr/>
        </p:nvSpPr>
        <p:spPr>
          <a:xfrm>
            <a:off x="1066800" y="5181600"/>
            <a:ext cx="701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⑦　</a:t>
            </a:r>
            <a:r>
              <a:rPr kumimoji="1" lang="en-US" altLang="ja-JP" dirty="0" smtClean="0">
                <a:latin typeface="HG丸ｺﾞｼｯｸM-PRO" pitchFamily="50" charset="-128"/>
                <a:ea typeface="HG丸ｺﾞｼｯｸM-PRO" pitchFamily="50" charset="-128"/>
              </a:rPr>
              <a:t>Can-do </a:t>
            </a:r>
            <a:r>
              <a:rPr kumimoji="1" lang="ja-JP" altLang="en-US" dirty="0" smtClean="0">
                <a:latin typeface="HG丸ｺﾞｼｯｸM-PRO" pitchFamily="50" charset="-128"/>
                <a:ea typeface="HG丸ｺﾞｼｯｸM-PRO" pitchFamily="50" charset="-128"/>
              </a:rPr>
              <a:t>リスト　作成</a:t>
            </a:r>
            <a:endParaRPr kumimoji="1" lang="ja-JP" altLang="en-US" dirty="0">
              <a:latin typeface="HG丸ｺﾞｼｯｸM-PRO" pitchFamily="50" charset="-128"/>
              <a:ea typeface="HG丸ｺﾞｼｯｸM-PRO" pitchFamily="50" charset="-128"/>
            </a:endParaRPr>
          </a:p>
        </p:txBody>
      </p:sp>
      <p:sp>
        <p:nvSpPr>
          <p:cNvPr id="13" name="角丸四角形 12"/>
          <p:cNvSpPr/>
          <p:nvPr/>
        </p:nvSpPr>
        <p:spPr>
          <a:xfrm>
            <a:off x="1066800" y="5791200"/>
            <a:ext cx="701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ea typeface="ＤＦ特太ゴシック体" pitchFamily="1" charset="-128"/>
              </a:rPr>
              <a:t>⑧　</a:t>
            </a:r>
            <a:r>
              <a:rPr kumimoji="1" lang="ja-JP" altLang="en-US" dirty="0" smtClean="0">
                <a:latin typeface="HG丸ｺﾞｼｯｸM-PRO" pitchFamily="50" charset="-128"/>
                <a:ea typeface="HG丸ｺﾞｼｯｸM-PRO" pitchFamily="50" charset="-128"/>
              </a:rPr>
              <a:t>有識者出前授業・小学校との交流授業</a:t>
            </a:r>
            <a:endParaRPr kumimoji="1" lang="ja-JP" altLang="en-US" dirty="0">
              <a:latin typeface="HG丸ｺﾞｼｯｸM-PRO" pitchFamily="50" charset="-128"/>
              <a:ea typeface="HG丸ｺﾞｼｯｸM-PRO" pitchFamily="50"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8" grpId="0" animBg="1"/>
      <p:bldP spid="12" grpId="0" animBg="1"/>
      <p:bldP spid="13"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505712"/>
          </a:xfrm>
        </p:spPr>
        <p:txBody>
          <a:bodyPr>
            <a:normAutofit fontScale="90000"/>
          </a:bodyPr>
          <a:lstStyle/>
          <a:p>
            <a:r>
              <a:rPr kumimoji="1" lang="ja-JP" altLang="en-US" dirty="0" smtClean="0">
                <a:latin typeface="HG丸ｺﾞｼｯｸM-PRO" pitchFamily="50" charset="-128"/>
                <a:ea typeface="HG丸ｺﾞｼｯｸM-PRO" pitchFamily="50" charset="-128"/>
              </a:rPr>
              <a:t>実践的なコミュニケーション能力</a:t>
            </a:r>
            <a:r>
              <a:rPr lang="ja-JP" altLang="en-US" dirty="0" smtClean="0">
                <a:latin typeface="HG丸ｺﾞｼｯｸM-PRO" pitchFamily="50" charset="-128"/>
                <a:ea typeface="HG丸ｺﾞｼｯｸM-PRO" pitchFamily="50" charset="-128"/>
              </a:rPr>
              <a:t>　　　　　　　　　　　　　　　　</a:t>
            </a:r>
            <a:r>
              <a:rPr kumimoji="1" lang="ja-JP" altLang="en-US" dirty="0" smtClean="0">
                <a:latin typeface="HG丸ｺﾞｼｯｸM-PRO" pitchFamily="50" charset="-128"/>
                <a:ea typeface="HG丸ｺﾞｼｯｸM-PRO" pitchFamily="50" charset="-128"/>
              </a:rPr>
              <a:t>の育成</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2590800"/>
            <a:ext cx="8229600" cy="3733800"/>
          </a:xfrm>
          <a:ln>
            <a:solidFill>
              <a:srgbClr val="A50021"/>
            </a:solidFill>
          </a:ln>
        </p:spPr>
        <p:txBody>
          <a:bodyPr>
            <a:normAutofit/>
          </a:bodyPr>
          <a:lstStyle/>
          <a:p>
            <a:pPr>
              <a:buNone/>
            </a:pPr>
            <a:r>
              <a:rPr kumimoji="1" lang="ja-JP" altLang="en-US" sz="4000" dirty="0" smtClean="0">
                <a:latin typeface="HG丸ｺﾞｼｯｸM-PRO" pitchFamily="50" charset="-128"/>
                <a:ea typeface="HG丸ｺﾞｼｯｸM-PRO" pitchFamily="50" charset="-128"/>
              </a:rPr>
              <a:t>英語教育の指導改善の推進</a:t>
            </a:r>
            <a:endParaRPr kumimoji="1" lang="en-US" altLang="ja-JP" sz="4000" dirty="0" smtClean="0">
              <a:latin typeface="HG丸ｺﾞｼｯｸM-PRO" pitchFamily="50" charset="-128"/>
              <a:ea typeface="HG丸ｺﾞｼｯｸM-PRO" pitchFamily="50" charset="-128"/>
            </a:endParaRPr>
          </a:p>
          <a:p>
            <a:pPr>
              <a:buNone/>
            </a:pPr>
            <a:endParaRPr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学校全体で</a:t>
            </a:r>
            <a:endParaRPr kumimoji="1"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コミュニケーション能力を育成</a:t>
            </a:r>
            <a:endParaRPr kumimoji="1" lang="ja-JP" altLang="en-US" sz="4000"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70</a:t>
            </a:fld>
            <a:endParaRPr kumimoji="1" lang="ja-JP" alt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 2"/>
          <p:cNvSpPr>
            <a:spLocks noGrp="1"/>
          </p:cNvSpPr>
          <p:nvPr>
            <p:ph idx="1"/>
          </p:nvPr>
        </p:nvSpPr>
        <p:spPr>
          <a:solidFill>
            <a:schemeClr val="accent3">
              <a:lumMod val="20000"/>
              <a:lumOff val="80000"/>
            </a:schemeClr>
          </a:solidFill>
          <a:ln>
            <a:solidFill>
              <a:srgbClr val="2F19B5"/>
            </a:solidFill>
          </a:ln>
        </p:spPr>
        <p:txBody>
          <a:bodyPr>
            <a:normAutofit fontScale="92500"/>
          </a:bodyPr>
          <a:lstStyle/>
          <a:p>
            <a:pPr>
              <a:buNone/>
            </a:pPr>
            <a:r>
              <a:rPr kumimoji="1" lang="ja-JP" altLang="en-US" sz="4000" dirty="0" smtClean="0">
                <a:latin typeface="HG丸ｺﾞｼｯｸM-PRO" pitchFamily="50" charset="-128"/>
                <a:ea typeface="HG丸ｺﾞｼｯｸM-PRO" pitchFamily="50" charset="-128"/>
              </a:rPr>
              <a:t>☆個人だけの取組ではなく、英語科</a:t>
            </a:r>
            <a:endParaRPr kumimoji="1"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　全体の協力と取組そして</a:t>
            </a:r>
            <a:r>
              <a:rPr lang="ja-JP" altLang="en-US" sz="4000" dirty="0" smtClean="0">
                <a:latin typeface="HG丸ｺﾞｼｯｸM-PRO" pitchFamily="50" charset="-128"/>
                <a:ea typeface="HG丸ｺﾞｼｯｸM-PRO" pitchFamily="50" charset="-128"/>
              </a:rPr>
              <a:t>学校全体</a:t>
            </a:r>
            <a:endParaRPr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　としての取組</a:t>
            </a:r>
            <a:endParaRPr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☆その学校としての教育の保証</a:t>
            </a:r>
            <a:endParaRPr lang="en-US" altLang="ja-JP" sz="4000" dirty="0" smtClean="0">
              <a:latin typeface="HG丸ｺﾞｼｯｸM-PRO" pitchFamily="50" charset="-128"/>
              <a:ea typeface="HG丸ｺﾞｼｯｸM-PRO" pitchFamily="50" charset="-128"/>
            </a:endParaRPr>
          </a:p>
          <a:p>
            <a:pPr>
              <a:buNone/>
            </a:pPr>
            <a:r>
              <a:rPr kumimoji="1" lang="ja-JP" altLang="en-US" sz="4000" dirty="0" smtClean="0">
                <a:latin typeface="HG丸ｺﾞｼｯｸM-PRO" pitchFamily="50" charset="-128"/>
                <a:ea typeface="HG丸ｺﾞｼｯｸM-PRO" pitchFamily="50" charset="-128"/>
              </a:rPr>
              <a:t>☆生徒が、いきいきと学習</a:t>
            </a:r>
            <a:r>
              <a:rPr lang="ja-JP" altLang="en-US" sz="4000" dirty="0" smtClean="0">
                <a:latin typeface="HG丸ｺﾞｼｯｸM-PRO" pitchFamily="50" charset="-128"/>
                <a:ea typeface="HG丸ｺﾞｼｯｸM-PRO" pitchFamily="50" charset="-128"/>
              </a:rPr>
              <a:t>そして部</a:t>
            </a:r>
            <a:endParaRPr lang="en-US" altLang="ja-JP" sz="4000" dirty="0" smtClean="0">
              <a:latin typeface="HG丸ｺﾞｼｯｸM-PRO" pitchFamily="50" charset="-128"/>
              <a:ea typeface="HG丸ｺﾞｼｯｸM-PRO" pitchFamily="50" charset="-128"/>
            </a:endParaRPr>
          </a:p>
          <a:p>
            <a:pPr>
              <a:buNone/>
            </a:pPr>
            <a:r>
              <a:rPr lang="ja-JP" altLang="en-US" sz="4000" dirty="0" smtClean="0">
                <a:latin typeface="HG丸ｺﾞｼｯｸM-PRO" pitchFamily="50" charset="-128"/>
                <a:ea typeface="HG丸ｺﾞｼｯｸM-PRO" pitchFamily="50" charset="-128"/>
              </a:rPr>
              <a:t>　 活動等にも取組</a:t>
            </a:r>
            <a:endParaRPr kumimoji="1" lang="en-US" altLang="ja-JP" sz="4000" dirty="0" smtClean="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71</a:t>
            </a:fld>
            <a:endParaRPr kumimoji="1" lang="ja-JP" alt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 2"/>
          <p:cNvSpPr>
            <a:spLocks noGrp="1"/>
          </p:cNvSpPr>
          <p:nvPr>
            <p:ph idx="1"/>
          </p:nvPr>
        </p:nvSpPr>
        <p:spPr>
          <a:solidFill>
            <a:schemeClr val="accent3">
              <a:lumMod val="20000"/>
              <a:lumOff val="80000"/>
            </a:schemeClr>
          </a:solidFill>
          <a:ln>
            <a:solidFill>
              <a:srgbClr val="2F19B5"/>
            </a:solidFill>
          </a:ln>
        </p:spPr>
        <p:txBody>
          <a:bodyPr>
            <a:normAutofit lnSpcReduction="10000"/>
          </a:bodyPr>
          <a:lstStyle/>
          <a:p>
            <a:pPr>
              <a:buNone/>
            </a:pPr>
            <a:r>
              <a:rPr kumimoji="1" lang="ja-JP" altLang="en-US" dirty="0" smtClean="0">
                <a:latin typeface="HG丸ｺﾞｼｯｸM-PRO" pitchFamily="50" charset="-128"/>
                <a:ea typeface="HG丸ｺﾞｼｯｸM-PRO" pitchFamily="50" charset="-128"/>
              </a:rPr>
              <a:t>チーム（教科全体・学校全体）で、○○○なればいいな、</a:t>
            </a:r>
            <a:endParaRPr kumimoji="1"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など楽しみや期待を共有しながら、その学校の生徒のために働くことができれば・・・・</a:t>
            </a:r>
            <a:endParaRPr kumimoji="1" lang="en-US" altLang="ja-JP" dirty="0" smtClean="0">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latin typeface="HG丸ｺﾞｼｯｸM-PRO" pitchFamily="50" charset="-128"/>
                <a:ea typeface="HG丸ｺﾞｼｯｸM-PRO" pitchFamily="50" charset="-128"/>
              </a:rPr>
              <a:t>そして、その学校のみならず、他校の先生方そして小・中学校の先生方とも共有し</a:t>
            </a:r>
            <a:r>
              <a:rPr lang="ja-JP" altLang="en-US" dirty="0" smtClean="0">
                <a:latin typeface="HG丸ｺﾞｼｯｸM-PRO" pitchFamily="50" charset="-128"/>
                <a:ea typeface="HG丸ｺﾞｼｯｸM-PRO" pitchFamily="50" charset="-128"/>
              </a:rPr>
              <a:t>更に拡大できれば・・・・</a:t>
            </a:r>
            <a:endParaRPr kumimoji="1" lang="ja-JP" altLang="en-US" dirty="0">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72</a:t>
            </a:fld>
            <a:endParaRPr kumimoji="1" lang="ja-JP" alt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400" b="1" u="sng" dirty="0" smtClean="0">
                <a:latin typeface="HG丸ｺﾞｼｯｸM-PRO" pitchFamily="50" charset="-128"/>
                <a:ea typeface="HG丸ｺﾞｼｯｸM-PRO" pitchFamily="50" charset="-128"/>
              </a:rPr>
              <a:t>Let’s work together for the students success!</a:t>
            </a:r>
            <a:endParaRPr kumimoji="1" lang="ja-JP" altLang="en-US" sz="2400" b="1" u="sng"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p:txBody>
          <a:bodyPr>
            <a:normAutofit/>
          </a:bodyPr>
          <a:lstStyle/>
          <a:p>
            <a:pPr>
              <a:buNone/>
            </a:pPr>
            <a:r>
              <a:rPr kumimoji="1" lang="ja-JP" altLang="en-US" sz="2400" b="1" dirty="0" smtClean="0">
                <a:solidFill>
                  <a:srgbClr val="FF0000"/>
                </a:solidFill>
                <a:latin typeface="HG丸ｺﾞｼｯｸM-PRO" pitchFamily="50" charset="-128"/>
                <a:ea typeface="HG丸ｺﾞｼｯｸM-PRO" pitchFamily="50" charset="-128"/>
              </a:rPr>
              <a:t>互いに情報を交換・共有し、</a:t>
            </a:r>
            <a:r>
              <a:rPr kumimoji="1" lang="ja-JP" altLang="en-US" sz="2400" b="1" u="sng" dirty="0"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未来と</a:t>
            </a:r>
            <a:r>
              <a:rPr kumimoji="1" lang="ja-JP" altLang="en-US" sz="2400" b="1" u="sng" dirty="0" err="1" smtClean="0">
                <a:solidFill>
                  <a:srgbClr val="FF0000"/>
                </a:solidFill>
                <a:effectLst>
                  <a:outerShdw blurRad="38100" dist="38100" dir="2700000" algn="tl">
                    <a:srgbClr val="000000">
                      <a:alpha val="43137"/>
                    </a:srgbClr>
                  </a:outerShdw>
                </a:effectLst>
                <a:latin typeface="HG丸ｺﾞｼｯｸM-PRO" pitchFamily="50" charset="-128"/>
                <a:ea typeface="HG丸ｺﾞｼｯｸM-PRO" pitchFamily="50" charset="-128"/>
              </a:rPr>
              <a:t>可能性</a:t>
            </a:r>
            <a:r>
              <a:rPr kumimoji="1" lang="ja-JP" altLang="en-US" sz="2400" b="1" dirty="0" err="1" smtClean="0">
                <a:solidFill>
                  <a:srgbClr val="FF0000"/>
                </a:solidFill>
                <a:latin typeface="HG丸ｺﾞｼｯｸM-PRO" pitchFamily="50" charset="-128"/>
                <a:ea typeface="HG丸ｺﾞｼｯｸM-PRO" pitchFamily="50" charset="-128"/>
              </a:rPr>
              <a:t>があ</a:t>
            </a:r>
            <a:endParaRPr kumimoji="1" lang="en-US" altLang="ja-JP" sz="2400" b="1" dirty="0" smtClean="0">
              <a:solidFill>
                <a:srgbClr val="FF0000"/>
              </a:solidFill>
              <a:latin typeface="HG丸ｺﾞｼｯｸM-PRO" pitchFamily="50" charset="-128"/>
              <a:ea typeface="HG丸ｺﾞｼｯｸM-PRO" pitchFamily="50" charset="-128"/>
            </a:endParaRPr>
          </a:p>
          <a:p>
            <a:pPr>
              <a:buNone/>
            </a:pPr>
            <a:r>
              <a:rPr lang="ja-JP" altLang="en-US" sz="2400" b="1" dirty="0" smtClean="0">
                <a:solidFill>
                  <a:srgbClr val="FF0000"/>
                </a:solidFill>
                <a:latin typeface="HG丸ｺﾞｼｯｸM-PRO" pitchFamily="50" charset="-128"/>
                <a:ea typeface="HG丸ｺﾞｼｯｸM-PRO" pitchFamily="50" charset="-128"/>
              </a:rPr>
              <a:t>る</a:t>
            </a:r>
            <a:r>
              <a:rPr kumimoji="1" lang="ja-JP" altLang="en-US" sz="2400" b="1" dirty="0" smtClean="0">
                <a:solidFill>
                  <a:srgbClr val="FF0000"/>
                </a:solidFill>
                <a:latin typeface="HG丸ｺﾞｼｯｸM-PRO" pitchFamily="50" charset="-128"/>
                <a:ea typeface="HG丸ｺﾞｼｯｸM-PRO" pitchFamily="50" charset="-128"/>
              </a:rPr>
              <a:t>生徒のために、少しでも、いい教育、いい授</a:t>
            </a:r>
            <a:endParaRPr kumimoji="1" lang="en-US" altLang="ja-JP" sz="2400" b="1" dirty="0" smtClean="0">
              <a:solidFill>
                <a:srgbClr val="FF0000"/>
              </a:solidFill>
              <a:latin typeface="HG丸ｺﾞｼｯｸM-PRO" pitchFamily="50" charset="-128"/>
              <a:ea typeface="HG丸ｺﾞｼｯｸM-PRO" pitchFamily="50" charset="-128"/>
            </a:endParaRPr>
          </a:p>
          <a:p>
            <a:pPr>
              <a:buNone/>
            </a:pPr>
            <a:r>
              <a:rPr kumimoji="1" lang="ja-JP" altLang="en-US" sz="2400" b="1" dirty="0" smtClean="0">
                <a:solidFill>
                  <a:srgbClr val="FF0000"/>
                </a:solidFill>
                <a:latin typeface="HG丸ｺﾞｼｯｸM-PRO" pitchFamily="50" charset="-128"/>
                <a:ea typeface="HG丸ｺﾞｼｯｸM-PRO" pitchFamily="50" charset="-128"/>
              </a:rPr>
              <a:t>業を提供していきましょう！！</a:t>
            </a:r>
            <a:endParaRPr kumimoji="1" lang="en-US" altLang="ja-JP" sz="2400" b="1" dirty="0" smtClean="0">
              <a:solidFill>
                <a:srgbClr val="FF0000"/>
              </a:solidFill>
              <a:latin typeface="HG丸ｺﾞｼｯｸM-PRO" pitchFamily="50" charset="-128"/>
              <a:ea typeface="HG丸ｺﾞｼｯｸM-PRO" pitchFamily="50" charset="-128"/>
            </a:endParaRPr>
          </a:p>
          <a:p>
            <a:pPr>
              <a:buNone/>
            </a:pPr>
            <a:endParaRPr lang="en-US" altLang="ja-JP" b="1" dirty="0" smtClean="0">
              <a:latin typeface="HG丸ｺﾞｼｯｸM-PRO" pitchFamily="50" charset="-128"/>
              <a:ea typeface="HG丸ｺﾞｼｯｸM-PRO" pitchFamily="50" charset="-128"/>
            </a:endParaRPr>
          </a:p>
          <a:p>
            <a:pPr>
              <a:buNone/>
            </a:pPr>
            <a:r>
              <a:rPr lang="ja-JP" altLang="en-US" sz="2000" b="1" dirty="0" smtClean="0">
                <a:solidFill>
                  <a:srgbClr val="006600"/>
                </a:solidFill>
                <a:latin typeface="HG丸ｺﾞｼｯｸM-PRO" pitchFamily="50" charset="-128"/>
                <a:ea typeface="HG丸ｺﾞｼｯｸM-PRO" pitchFamily="50" charset="-128"/>
              </a:rPr>
              <a:t>データの共有も積極的に行っています。使用できるデータは</a:t>
            </a:r>
            <a:endParaRPr lang="en-US" altLang="ja-JP" sz="2000" b="1" dirty="0" smtClean="0">
              <a:solidFill>
                <a:srgbClr val="006600"/>
              </a:solidFill>
              <a:latin typeface="HG丸ｺﾞｼｯｸM-PRO" pitchFamily="50" charset="-128"/>
              <a:ea typeface="HG丸ｺﾞｼｯｸM-PRO" pitchFamily="50" charset="-128"/>
            </a:endParaRPr>
          </a:p>
          <a:p>
            <a:pPr>
              <a:buNone/>
            </a:pPr>
            <a:r>
              <a:rPr lang="ja-JP" altLang="en-US" sz="2000" b="1" dirty="0" smtClean="0">
                <a:solidFill>
                  <a:srgbClr val="006600"/>
                </a:solidFill>
                <a:latin typeface="HG丸ｺﾞｼｯｸM-PRO" pitchFamily="50" charset="-128"/>
                <a:ea typeface="HG丸ｺﾞｼｯｸM-PRO" pitchFamily="50" charset="-128"/>
              </a:rPr>
              <a:t>各学校で活用して下さい。お声をおかけ下さい。または、メールを</a:t>
            </a:r>
            <a:endParaRPr lang="en-US" altLang="ja-JP" sz="2000" b="1" dirty="0" smtClean="0">
              <a:solidFill>
                <a:srgbClr val="006600"/>
              </a:solidFill>
              <a:latin typeface="HG丸ｺﾞｼｯｸM-PRO" pitchFamily="50" charset="-128"/>
              <a:ea typeface="HG丸ｺﾞｼｯｸM-PRO" pitchFamily="50" charset="-128"/>
            </a:endParaRPr>
          </a:p>
          <a:p>
            <a:pPr>
              <a:buNone/>
            </a:pPr>
            <a:r>
              <a:rPr lang="ja-JP" altLang="en-US" sz="2000" b="1" dirty="0" smtClean="0">
                <a:solidFill>
                  <a:srgbClr val="006600"/>
                </a:solidFill>
                <a:latin typeface="HG丸ｺﾞｼｯｸM-PRO" pitchFamily="50" charset="-128"/>
                <a:ea typeface="HG丸ｺﾞｼｯｸM-PRO" pitchFamily="50" charset="-128"/>
              </a:rPr>
              <a:t>いただければデータをお送りします。</a:t>
            </a:r>
            <a:endParaRPr lang="en-US" altLang="ja-JP" sz="2000" b="1" dirty="0" smtClean="0">
              <a:solidFill>
                <a:srgbClr val="006600"/>
              </a:solidFill>
              <a:latin typeface="HG丸ｺﾞｼｯｸM-PRO" pitchFamily="50" charset="-128"/>
              <a:ea typeface="HG丸ｺﾞｼｯｸM-PRO" pitchFamily="50" charset="-128"/>
            </a:endParaRPr>
          </a:p>
          <a:p>
            <a:pPr>
              <a:buNone/>
            </a:pPr>
            <a:endParaRPr lang="en-US" altLang="ja-JP" sz="2000" dirty="0" smtClean="0">
              <a:solidFill>
                <a:srgbClr val="006600"/>
              </a:solidFill>
              <a:latin typeface="HG丸ｺﾞｼｯｸM-PRO" pitchFamily="50" charset="-128"/>
              <a:ea typeface="HG丸ｺﾞｼｯｸM-PRO" pitchFamily="50" charset="-128"/>
            </a:endParaRPr>
          </a:p>
          <a:p>
            <a:pPr>
              <a:buNone/>
            </a:pPr>
            <a:r>
              <a:rPr lang="ja-JP" altLang="en-US" dirty="0" smtClean="0">
                <a:latin typeface="HG丸ｺﾞｼｯｸM-PRO" pitchFamily="50" charset="-128"/>
                <a:ea typeface="HG丸ｺﾞｼｯｸM-PRO" pitchFamily="50" charset="-128"/>
              </a:rPr>
              <a:t>　　　　　　　　</a:t>
            </a:r>
            <a:r>
              <a:rPr lang="en-US" altLang="ja-JP" dirty="0" smtClean="0">
                <a:latin typeface="HG丸ｺﾞｼｯｸM-PRO" pitchFamily="50" charset="-128"/>
                <a:ea typeface="HG丸ｺﾞｼｯｸM-PRO" pitchFamily="50" charset="-128"/>
              </a:rPr>
              <a:t>info@takinishi.ed.jp</a:t>
            </a:r>
          </a:p>
          <a:p>
            <a:pPr>
              <a:buNone/>
            </a:pPr>
            <a:endParaRPr lang="en-US" altLang="ja-JP" sz="2000" dirty="0" smtClean="0">
              <a:solidFill>
                <a:srgbClr val="0000CC"/>
              </a:solidFill>
            </a:endParaRPr>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73</a:t>
            </a:fld>
            <a:endParaRPr kumimoji="1" lang="ja-JP" altLang="en-US"/>
          </a:p>
        </p:txBody>
      </p:sp>
      <p:pic>
        <p:nvPicPr>
          <p:cNvPr id="5" name="Picture 1" descr="校章"/>
          <p:cNvPicPr>
            <a:picLocks noChangeAspect="1" noChangeArrowheads="1"/>
          </p:cNvPicPr>
          <p:nvPr/>
        </p:nvPicPr>
        <p:blipFill>
          <a:blip r:embed="rId2" cstate="print">
            <a:clrChange>
              <a:clrFrom>
                <a:srgbClr val="FFFFFD"/>
              </a:clrFrom>
              <a:clrTo>
                <a:srgbClr val="FFFFFD">
                  <a:alpha val="0"/>
                </a:srgbClr>
              </a:clrTo>
            </a:clrChange>
          </a:blip>
          <a:srcRect l="-3822" t="-3064" r="46490" b="26694"/>
          <a:stretch>
            <a:fillRect/>
          </a:stretch>
        </p:blipFill>
        <p:spPr bwMode="auto">
          <a:xfrm>
            <a:off x="228600" y="5181600"/>
            <a:ext cx="1905000" cy="1524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3400" y="1828800"/>
            <a:ext cx="8229600" cy="30480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kumimoji="1" lang="ja-JP" altLang="en-US" dirty="0" smtClean="0">
                <a:solidFill>
                  <a:srgbClr val="006600"/>
                </a:solidFill>
                <a:latin typeface="HG丸ｺﾞｼｯｸM-PRO" pitchFamily="50" charset="-128"/>
                <a:ea typeface="HG丸ｺﾞｼｯｸM-PRO" pitchFamily="50" charset="-128"/>
              </a:rPr>
              <a:t>授業</a:t>
            </a:r>
            <a:r>
              <a:rPr kumimoji="1" lang="ja-JP" altLang="en-US" dirty="0" smtClean="0">
                <a:latin typeface="HG丸ｺﾞｼｯｸM-PRO" pitchFamily="50" charset="-128"/>
                <a:ea typeface="HG丸ｺﾞｼｯｸM-PRO" pitchFamily="50" charset="-128"/>
              </a:rPr>
              <a:t>＋</a:t>
            </a:r>
            <a:r>
              <a:rPr kumimoji="1" lang="ja-JP" altLang="en-US" dirty="0" smtClean="0">
                <a:solidFill>
                  <a:schemeClr val="accent1">
                    <a:lumMod val="75000"/>
                  </a:schemeClr>
                </a:solidFill>
                <a:latin typeface="HG丸ｺﾞｼｯｸM-PRO" pitchFamily="50" charset="-128"/>
                <a:ea typeface="HG丸ｺﾞｼｯｸM-PRO" pitchFamily="50" charset="-128"/>
              </a:rPr>
              <a:t>授業以外の</a:t>
            </a:r>
            <a:r>
              <a:rPr lang="ja-JP" altLang="en-US" dirty="0" smtClean="0">
                <a:solidFill>
                  <a:schemeClr val="accent1">
                    <a:lumMod val="75000"/>
                  </a:schemeClr>
                </a:solidFill>
                <a:latin typeface="HG丸ｺﾞｼｯｸM-PRO" pitchFamily="50" charset="-128"/>
                <a:ea typeface="HG丸ｺﾞｼｯｸM-PRO" pitchFamily="50" charset="-128"/>
              </a:rPr>
              <a:t>仕掛け</a:t>
            </a:r>
            <a:r>
              <a:rPr kumimoji="1" lang="ja-JP" altLang="en-US" dirty="0" smtClean="0">
                <a:latin typeface="HG丸ｺﾞｼｯｸM-PRO" pitchFamily="50" charset="-128"/>
                <a:ea typeface="HG丸ｺﾞｼｯｸM-PRO" pitchFamily="50" charset="-128"/>
              </a:rPr>
              <a:t>＝</a:t>
            </a: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kumimoji="1" lang="en-US" altLang="ja-JP" dirty="0" smtClean="0">
                <a:latin typeface="HG丸ｺﾞｼｯｸM-PRO" pitchFamily="50" charset="-128"/>
                <a:ea typeface="HG丸ｺﾞｼｯｸM-PRO" pitchFamily="50" charset="-128"/>
              </a:rPr>
              <a:t/>
            </a:r>
            <a:br>
              <a:rPr kumimoji="1" lang="en-US" altLang="ja-JP" dirty="0" smtClean="0">
                <a:latin typeface="HG丸ｺﾞｼｯｸM-PRO" pitchFamily="50" charset="-128"/>
                <a:ea typeface="HG丸ｺﾞｼｯｸM-PRO" pitchFamily="50" charset="-128"/>
              </a:rPr>
            </a:br>
            <a:r>
              <a:rPr kumimoji="1" lang="ja-JP" altLang="en-US" u="sng" dirty="0" smtClean="0">
                <a:solidFill>
                  <a:srgbClr val="FF0066"/>
                </a:solidFill>
                <a:effectLst>
                  <a:outerShdw blurRad="38100" dist="38100" dir="2700000" algn="tl">
                    <a:srgbClr val="000000">
                      <a:alpha val="43137"/>
                    </a:srgbClr>
                  </a:outerShdw>
                </a:effectLst>
                <a:latin typeface="HG丸ｺﾞｼｯｸM-PRO" pitchFamily="50" charset="-128"/>
                <a:ea typeface="HG丸ｺﾞｼｯｸM-PRO" pitchFamily="50" charset="-128"/>
              </a:rPr>
              <a:t>滝西フォーマット</a:t>
            </a:r>
            <a:endParaRPr kumimoji="1" lang="ja-JP" altLang="en-US" u="sng" dirty="0">
              <a:solidFill>
                <a:srgbClr val="FF0066"/>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xfrm>
            <a:off x="457200" y="3886199"/>
            <a:ext cx="8229600" cy="1600201"/>
          </a:xfrm>
        </p:spPr>
        <p:txBody>
          <a:bodyPr>
            <a:normAutofit/>
          </a:bodyPr>
          <a:lstStyle/>
          <a:p>
            <a:pPr>
              <a:buNone/>
            </a:pPr>
            <a:endParaRPr lang="ja-JP" altLang="en-US" dirty="0" smtClean="0"/>
          </a:p>
          <a:p>
            <a:pPr lvl="5"/>
            <a:endParaRPr kumimoji="1" lang="ja-JP" alt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noFill/>
          </a:ln>
        </p:spPr>
        <p:txBody>
          <a:bodyPr>
            <a:normAutofit/>
          </a:bodyPr>
          <a:lstStyle/>
          <a:p>
            <a:r>
              <a:rPr kumimoji="1" lang="en-US" altLang="ja-JP" dirty="0" err="1" smtClean="0">
                <a:latin typeface="HG丸ｺﾞｼｯｸM-PRO" pitchFamily="50" charset="-128"/>
                <a:ea typeface="HG丸ｺﾞｼｯｸM-PRO" pitchFamily="50" charset="-128"/>
              </a:rPr>
              <a:t>SELHi</a:t>
            </a:r>
            <a:r>
              <a:rPr lang="ja-JP" altLang="en-US" dirty="0" smtClean="0">
                <a:latin typeface="HG丸ｺﾞｼｯｸM-PRO" pitchFamily="50" charset="-128"/>
                <a:ea typeface="HG丸ｺﾞｼｯｸM-PRO" pitchFamily="50" charset="-128"/>
              </a:rPr>
              <a:t>から学んだこと</a:t>
            </a:r>
            <a:endParaRPr kumimoji="1" lang="ja-JP" altLang="en-US" dirty="0">
              <a:latin typeface="HG丸ｺﾞｼｯｸM-PRO" pitchFamily="50" charset="-128"/>
              <a:ea typeface="HG丸ｺﾞｼｯｸM-PRO" pitchFamily="50" charset="-128"/>
            </a:endParaRPr>
          </a:p>
        </p:txBody>
      </p:sp>
      <p:sp>
        <p:nvSpPr>
          <p:cNvPr id="3" name="コンテンツ プレースホルダ 2"/>
          <p:cNvSpPr>
            <a:spLocks noGrp="1"/>
          </p:cNvSpPr>
          <p:nvPr>
            <p:ph idx="1"/>
          </p:nvPr>
        </p:nvSpPr>
        <p:spPr>
          <a:ln>
            <a:solidFill>
              <a:srgbClr val="660066"/>
            </a:solidFill>
          </a:ln>
        </p:spPr>
        <p:style>
          <a:lnRef idx="1">
            <a:schemeClr val="accent2"/>
          </a:lnRef>
          <a:fillRef idx="2">
            <a:schemeClr val="accent2"/>
          </a:fillRef>
          <a:effectRef idx="1">
            <a:schemeClr val="accent2"/>
          </a:effectRef>
          <a:fontRef idx="minor">
            <a:schemeClr val="dk1"/>
          </a:fontRef>
        </p:style>
        <p:txBody>
          <a:bodyPr>
            <a:normAutofit/>
          </a:bodyPr>
          <a:lstStyle/>
          <a:p>
            <a:pPr>
              <a:buNone/>
            </a:pPr>
            <a:r>
              <a:rPr kumimoji="1" lang="ja-JP" altLang="en-US" dirty="0" smtClean="0">
                <a:solidFill>
                  <a:srgbClr val="FF0000"/>
                </a:solidFill>
                <a:latin typeface="HG丸ｺﾞｼｯｸM-PRO" pitchFamily="50" charset="-128"/>
                <a:ea typeface="HG丸ｺﾞｼｯｸM-PRO" pitchFamily="50" charset="-128"/>
              </a:rPr>
              <a:t>①英語で授業を進めることで、</a:t>
            </a:r>
            <a:endParaRPr kumimoji="1" lang="en-US" altLang="ja-JP" dirty="0" smtClean="0">
              <a:solidFill>
                <a:srgbClr val="FF0000"/>
              </a:solidFill>
              <a:latin typeface="HG丸ｺﾞｼｯｸM-PRO" pitchFamily="50" charset="-128"/>
              <a:ea typeface="HG丸ｺﾞｼｯｸM-PRO" pitchFamily="50" charset="-128"/>
            </a:endParaRPr>
          </a:p>
          <a:p>
            <a:pPr>
              <a:buNone/>
            </a:pPr>
            <a:r>
              <a:rPr kumimoji="1" lang="ja-JP" altLang="en-US" dirty="0" smtClean="0">
                <a:solidFill>
                  <a:srgbClr val="FF0000"/>
                </a:solidFill>
                <a:latin typeface="HG丸ｺﾞｼｯｸM-PRO" pitchFamily="50" charset="-128"/>
                <a:ea typeface="HG丸ｺﾞｼｯｸM-PRO" pitchFamily="50" charset="-128"/>
              </a:rPr>
              <a:t>生徒が劇的に変化</a:t>
            </a:r>
            <a:endParaRPr kumimoji="1" lang="en-US" altLang="ja-JP" dirty="0" smtClean="0">
              <a:solidFill>
                <a:srgbClr val="FF0000"/>
              </a:solidFill>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solidFill>
                  <a:schemeClr val="accent1">
                    <a:lumMod val="75000"/>
                  </a:schemeClr>
                </a:solidFill>
                <a:latin typeface="HG丸ｺﾞｼｯｸM-PRO" pitchFamily="50" charset="-128"/>
                <a:ea typeface="HG丸ｺﾞｼｯｸM-PRO" pitchFamily="50" charset="-128"/>
              </a:rPr>
              <a:t>②教員間の連携やシェアリングの大切さ</a:t>
            </a:r>
            <a:endParaRPr kumimoji="1" lang="en-US" altLang="ja-JP" dirty="0" smtClean="0">
              <a:solidFill>
                <a:schemeClr val="accent1">
                  <a:lumMod val="75000"/>
                </a:schemeClr>
              </a:solidFill>
              <a:latin typeface="HG丸ｺﾞｼｯｸM-PRO" pitchFamily="50" charset="-128"/>
              <a:ea typeface="HG丸ｺﾞｼｯｸM-PRO" pitchFamily="50" charset="-128"/>
            </a:endParaRPr>
          </a:p>
          <a:p>
            <a:pPr>
              <a:buNone/>
            </a:pPr>
            <a:endParaRPr lang="en-US" altLang="ja-JP" dirty="0" smtClean="0">
              <a:latin typeface="HG丸ｺﾞｼｯｸM-PRO" pitchFamily="50" charset="-128"/>
              <a:ea typeface="HG丸ｺﾞｼｯｸM-PRO" pitchFamily="50" charset="-128"/>
            </a:endParaRPr>
          </a:p>
          <a:p>
            <a:pPr>
              <a:buNone/>
            </a:pPr>
            <a:r>
              <a:rPr kumimoji="1" lang="ja-JP" altLang="en-US" dirty="0" smtClean="0">
                <a:solidFill>
                  <a:srgbClr val="006600"/>
                </a:solidFill>
                <a:latin typeface="HG丸ｺﾞｼｯｸM-PRO" pitchFamily="50" charset="-128"/>
                <a:ea typeface="HG丸ｺﾞｼｯｸM-PRO" pitchFamily="50" charset="-128"/>
              </a:rPr>
              <a:t>③現状に満足せず・・・生徒の方向を向いて</a:t>
            </a:r>
            <a:r>
              <a:rPr lang="ja-JP" altLang="en-US" dirty="0" smtClean="0">
                <a:solidFill>
                  <a:srgbClr val="006600"/>
                </a:solidFill>
                <a:latin typeface="HG丸ｺﾞｼｯｸM-PRO" pitchFamily="50" charset="-128"/>
                <a:ea typeface="HG丸ｺﾞｼｯｸM-PRO" pitchFamily="50" charset="-128"/>
              </a:rPr>
              <a:t>　主役は誰か？</a:t>
            </a:r>
            <a:endParaRPr kumimoji="1" lang="ja-JP" altLang="en-US" dirty="0">
              <a:solidFill>
                <a:srgbClr val="006600"/>
              </a:solidFill>
              <a:latin typeface="HG丸ｺﾞｼｯｸM-PRO" pitchFamily="50" charset="-128"/>
              <a:ea typeface="HG丸ｺﾞｼｯｸM-PRO" pitchFamily="50" charset="-128"/>
            </a:endParaRPr>
          </a:p>
        </p:txBody>
      </p:sp>
      <p:sp>
        <p:nvSpPr>
          <p:cNvPr id="4" name="スライド番号プレースホルダ 3"/>
          <p:cNvSpPr>
            <a:spLocks noGrp="1"/>
          </p:cNvSpPr>
          <p:nvPr>
            <p:ph type="sldNum" sz="quarter" idx="12"/>
          </p:nvPr>
        </p:nvSpPr>
        <p:spPr/>
        <p:txBody>
          <a:bodyPr/>
          <a:lstStyle/>
          <a:p>
            <a:fld id="{656B354A-AE41-4EBA-8FC8-E9E2473C844C}" type="slidenum">
              <a:rPr kumimoji="1" lang="ja-JP" altLang="en-US" smtClean="0"/>
              <a:pPr/>
              <a:t>9</a:t>
            </a:fld>
            <a:endParaRPr kumimoji="1" lang="ja-JP" altLang="en-US"/>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4177</TotalTime>
  <Words>2142</Words>
  <Application>Microsoft Office PowerPoint</Application>
  <PresentationFormat>画面に合わせる (4:3)</PresentationFormat>
  <Paragraphs>661</Paragraphs>
  <Slides>73</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5</vt:i4>
      </vt:variant>
      <vt:variant>
        <vt:lpstr>スライド タイトル</vt:lpstr>
      </vt:variant>
      <vt:variant>
        <vt:i4>73</vt:i4>
      </vt:variant>
    </vt:vector>
  </HeadingPairs>
  <TitlesOfParts>
    <vt:vector size="79" baseType="lpstr">
      <vt:lpstr>Office テーマ</vt:lpstr>
      <vt:lpstr>Acrobat Document</vt:lpstr>
      <vt:lpstr>プレゼンテーション</vt:lpstr>
      <vt:lpstr>一太郎</vt:lpstr>
      <vt:lpstr>Worksheet</vt:lpstr>
      <vt:lpstr>ワークシート</vt:lpstr>
      <vt:lpstr>　　　　　　　　     平成２５年度  滝川西高校における 英語教育改善の取組について  </vt:lpstr>
      <vt:lpstr>資料概要</vt:lpstr>
      <vt:lpstr>１　滝川西高校の英語教育の概要 </vt:lpstr>
      <vt:lpstr>１　滝川西高校の英語教育の概要 </vt:lpstr>
      <vt:lpstr>なぜ、SELHi指定を受けたか？</vt:lpstr>
      <vt:lpstr>　  　                 </vt:lpstr>
      <vt:lpstr>スライド 7</vt:lpstr>
      <vt:lpstr>授業＋授業以外の仕掛け＝  滝西フォーマット</vt:lpstr>
      <vt:lpstr>SELHiから学んだこと</vt:lpstr>
      <vt:lpstr>Post-SELHi　 （２０１０～２０１１）</vt:lpstr>
      <vt:lpstr>取組みの全国発信 ベネッセＧＴＥＣ通信で取組みが紹介されました</vt:lpstr>
      <vt:lpstr>研究の成果を全国へ発信しています</vt:lpstr>
      <vt:lpstr>　平成２５年度　滝川西高校　 全校的な授業改善の取組状況</vt:lpstr>
      <vt:lpstr>平成２４～２５年度 英語科　</vt:lpstr>
      <vt:lpstr>スライド 15</vt:lpstr>
      <vt:lpstr>研究開発概念図（拠点校内）</vt:lpstr>
      <vt:lpstr>①滝川西高校が中心となった 　　滝川市立小中高における 　　英語教育の質の向上の取組</vt:lpstr>
      <vt:lpstr>スライド 18</vt:lpstr>
      <vt:lpstr>スライド 19</vt:lpstr>
      <vt:lpstr>小中高一貫Can-doリストの作成</vt:lpstr>
      <vt:lpstr>滝川市立西小学校英語年間指導計画</vt:lpstr>
      <vt:lpstr>滝川市立中学校共用のCan-Doリスト作成</vt:lpstr>
      <vt:lpstr>滝川西ＣＡＮ－ＤＯリストの検証・改善</vt:lpstr>
      <vt:lpstr>　滝西英語教育指導と評価の一体化 　（観点別評価ワークシートの改善）</vt:lpstr>
      <vt:lpstr>観点別生徒用振り返りシート</vt:lpstr>
      <vt:lpstr>課題</vt:lpstr>
      <vt:lpstr>授業以外の取り組みの改善</vt:lpstr>
      <vt:lpstr>スライド 28</vt:lpstr>
      <vt:lpstr>英語の授業時数</vt:lpstr>
      <vt:lpstr>副教材（例）</vt:lpstr>
      <vt:lpstr>家庭学習の取組　課題</vt:lpstr>
      <vt:lpstr>パフォーマンス・テストの取組み</vt:lpstr>
      <vt:lpstr>Speaking</vt:lpstr>
      <vt:lpstr>スライド 34</vt:lpstr>
      <vt:lpstr>外部テストの活用</vt:lpstr>
      <vt:lpstr>スライド 36</vt:lpstr>
      <vt:lpstr>実用英語検定に関わる主な実績</vt:lpstr>
      <vt:lpstr>GTEC  英語力の推移</vt:lpstr>
      <vt:lpstr>ＧＴＥＣ　分析　（普通科）</vt:lpstr>
      <vt:lpstr>ＧＴＥＣ　分析　（ビジネス科）</vt:lpstr>
      <vt:lpstr>Ｈ２４英語力検証事業の結果から</vt:lpstr>
      <vt:lpstr>全国的な英語授業の課題内容</vt:lpstr>
      <vt:lpstr>Listening</vt:lpstr>
      <vt:lpstr>Speaking</vt:lpstr>
      <vt:lpstr>Reading</vt:lpstr>
      <vt:lpstr>Writing</vt:lpstr>
      <vt:lpstr>先生方でシェアリング</vt:lpstr>
      <vt:lpstr>スライド 48</vt:lpstr>
      <vt:lpstr>英語学習に対する モチベーションの向上に向けて</vt:lpstr>
      <vt:lpstr>英語力検証事業の結果と生徒の質問調査のクロス分析</vt:lpstr>
      <vt:lpstr>スライド 51</vt:lpstr>
      <vt:lpstr>スライド 52</vt:lpstr>
      <vt:lpstr>スライド 53</vt:lpstr>
      <vt:lpstr>スライド 54</vt:lpstr>
      <vt:lpstr>スライド 55</vt:lpstr>
      <vt:lpstr>結論・・・</vt:lpstr>
      <vt:lpstr>ICTの活用</vt:lpstr>
      <vt:lpstr>E-Learning</vt:lpstr>
      <vt:lpstr>スライド 59</vt:lpstr>
      <vt:lpstr>教員によるＩＣＴ研究推進</vt:lpstr>
      <vt:lpstr>留　学</vt:lpstr>
      <vt:lpstr>滝川西の英語教育（基本的な考え方） </vt:lpstr>
      <vt:lpstr>英語教育に必要なこと</vt:lpstr>
      <vt:lpstr> コミュニケーション能力の育成が 　　今の生徒に必要（英語学習を通じて）</vt:lpstr>
      <vt:lpstr>３　 今後の滝川西高校の 英語教育</vt:lpstr>
      <vt:lpstr>①英語教育改善の推進</vt:lpstr>
      <vt:lpstr>地方におけるグローバル・リーダー育成モデルの構築 </vt:lpstr>
      <vt:lpstr>豊かなグローバル体験の 　　　　　　　　機会を創出</vt:lpstr>
      <vt:lpstr>教科横断的・探求的な学習の体系化 により課題解決力や創造力等を育成</vt:lpstr>
      <vt:lpstr>実践的なコミュニケーション能力　　　　　　　　　　　　　　　　の育成</vt:lpstr>
      <vt:lpstr>スライド 71</vt:lpstr>
      <vt:lpstr>スライド 72</vt:lpstr>
      <vt:lpstr>Let’s work together for the students success!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平成２４年度 第１学年普通科 滝西英語オリエンテーション ～『SUPER ENGLISH LANGUAGE HIGH SCHOOL ・ 　　　　　　平成２４年度英語力を強化する指導改善の取組』 　の授業スタイルについて</dc:title>
  <dc:creator>北海道滝川西高等学校</dc:creator>
  <cp:lastModifiedBy>北海道滝川西高等学校</cp:lastModifiedBy>
  <cp:revision>356</cp:revision>
  <dcterms:created xsi:type="dcterms:W3CDTF">2012-04-11T23:57:21Z</dcterms:created>
  <dcterms:modified xsi:type="dcterms:W3CDTF">2014-05-28T00:50:58Z</dcterms:modified>
</cp:coreProperties>
</file>